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6" r:id="rId2"/>
    <p:sldId id="257" r:id="rId3"/>
    <p:sldId id="258" r:id="rId4"/>
    <p:sldId id="259" r:id="rId5"/>
    <p:sldId id="261" r:id="rId6"/>
    <p:sldId id="260" r:id="rId7"/>
    <p:sldId id="263" r:id="rId8"/>
    <p:sldId id="266" r:id="rId9"/>
    <p:sldId id="268" r:id="rId10"/>
    <p:sldId id="264" r:id="rId11"/>
    <p:sldId id="265" r:id="rId12"/>
    <p:sldId id="262" r:id="rId13"/>
    <p:sldId id="269" r:id="rId14"/>
    <p:sldId id="270" r:id="rId15"/>
    <p:sldId id="271" r:id="rId16"/>
    <p:sldId id="276" r:id="rId17"/>
    <p:sldId id="272" r:id="rId18"/>
    <p:sldId id="273" r:id="rId19"/>
    <p:sldId id="274" r:id="rId20"/>
    <p:sldId id="275" r:id="rId21"/>
    <p:sldId id="277" r:id="rId22"/>
    <p:sldId id="278" r:id="rId23"/>
    <p:sldId id="280" r:id="rId24"/>
    <p:sldId id="279" r:id="rId25"/>
    <p:sldId id="281" r:id="rId26"/>
    <p:sldId id="282" r:id="rId27"/>
    <p:sldId id="283" r:id="rId28"/>
    <p:sldId id="284" r:id="rId29"/>
    <p:sldId id="285" r:id="rId30"/>
    <p:sldId id="286" r:id="rId31"/>
    <p:sldId id="287" r:id="rId32"/>
    <p:sldId id="288" r:id="rId33"/>
    <p:sldId id="289" r:id="rId34"/>
    <p:sldId id="290" r:id="rId35"/>
    <p:sldId id="296" r:id="rId36"/>
    <p:sldId id="291" r:id="rId37"/>
    <p:sldId id="295" r:id="rId38"/>
    <p:sldId id="293" r:id="rId39"/>
    <p:sldId id="294" r:id="rId40"/>
    <p:sldId id="292"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18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110E01-F9C7-431B-B3A7-3334DCFA2B1E}" type="datetimeFigureOut">
              <a:rPr lang="en-US" smtClean="0"/>
              <a:pPr/>
              <a:t>10/4/2018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F7D42A-3E22-4E42-858E-0AC40B9B172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AAE38CA-10AD-486C-BEBF-B0DA18DF40EE}" type="datetime1">
              <a:rPr lang="en-US" smtClean="0"/>
              <a:pPr/>
              <a:t>10/4/2018</a:t>
            </a:fld>
            <a:endParaRPr lang="en-US"/>
          </a:p>
        </p:txBody>
      </p:sp>
      <p:sp>
        <p:nvSpPr>
          <p:cNvPr id="17" name="Footer Placeholder 16"/>
          <p:cNvSpPr>
            <a:spLocks noGrp="1"/>
          </p:cNvSpPr>
          <p:nvPr>
            <p:ph type="ftr" sz="quarter" idx="11"/>
          </p:nvPr>
        </p:nvSpPr>
        <p:spPr/>
        <p:txBody>
          <a:bodyPr/>
          <a:lstStyle/>
          <a:p>
            <a:r>
              <a:rPr lang="en-US" smtClean="0"/>
              <a:t>NACLIN 2018, Oct 4-6, 2018</a:t>
            </a:r>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508F309-DFF8-40E0-BE68-47CBD51298E7}"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7370435-DF26-43FD-8DC4-A3A42A88B404}" type="datetime1">
              <a:rPr lang="en-US" smtClean="0"/>
              <a:pPr/>
              <a:t>10/4/2018</a:t>
            </a:fld>
            <a:endParaRPr lang="en-US"/>
          </a:p>
        </p:txBody>
      </p:sp>
      <p:sp>
        <p:nvSpPr>
          <p:cNvPr id="5" name="Footer Placeholder 4"/>
          <p:cNvSpPr>
            <a:spLocks noGrp="1"/>
          </p:cNvSpPr>
          <p:nvPr>
            <p:ph type="ftr" sz="quarter" idx="11"/>
          </p:nvPr>
        </p:nvSpPr>
        <p:spPr/>
        <p:txBody>
          <a:bodyPr/>
          <a:lstStyle/>
          <a:p>
            <a:r>
              <a:rPr lang="en-US" smtClean="0"/>
              <a:t>NACLIN 2018, Oct 4-6, 2018</a:t>
            </a:r>
            <a:endParaRPr lang="en-US"/>
          </a:p>
        </p:txBody>
      </p:sp>
      <p:sp>
        <p:nvSpPr>
          <p:cNvPr id="6" name="Slide Number Placeholder 5"/>
          <p:cNvSpPr>
            <a:spLocks noGrp="1"/>
          </p:cNvSpPr>
          <p:nvPr>
            <p:ph type="sldNum" sz="quarter" idx="12"/>
          </p:nvPr>
        </p:nvSpPr>
        <p:spPr/>
        <p:txBody>
          <a:bodyPr/>
          <a:lstStyle/>
          <a:p>
            <a:fld id="{2508F309-DFF8-40E0-BE68-47CBD51298E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7A9DE58-F686-4E3D-8AE4-8F7403C4127D}" type="datetime1">
              <a:rPr lang="en-US" smtClean="0"/>
              <a:pPr/>
              <a:t>10/4/2018</a:t>
            </a:fld>
            <a:endParaRPr lang="en-US"/>
          </a:p>
        </p:txBody>
      </p:sp>
      <p:sp>
        <p:nvSpPr>
          <p:cNvPr id="5" name="Footer Placeholder 4"/>
          <p:cNvSpPr>
            <a:spLocks noGrp="1"/>
          </p:cNvSpPr>
          <p:nvPr>
            <p:ph type="ftr" sz="quarter" idx="11"/>
          </p:nvPr>
        </p:nvSpPr>
        <p:spPr/>
        <p:txBody>
          <a:bodyPr/>
          <a:lstStyle/>
          <a:p>
            <a:r>
              <a:rPr lang="en-US" smtClean="0"/>
              <a:t>NACLIN 2018, Oct 4-6, 2018</a:t>
            </a:r>
            <a:endParaRPr lang="en-US"/>
          </a:p>
        </p:txBody>
      </p:sp>
      <p:sp>
        <p:nvSpPr>
          <p:cNvPr id="6" name="Slide Number Placeholder 5"/>
          <p:cNvSpPr>
            <a:spLocks noGrp="1"/>
          </p:cNvSpPr>
          <p:nvPr>
            <p:ph type="sldNum" sz="quarter" idx="12"/>
          </p:nvPr>
        </p:nvSpPr>
        <p:spPr/>
        <p:txBody>
          <a:bodyPr/>
          <a:lstStyle/>
          <a:p>
            <a:fld id="{2508F309-DFF8-40E0-BE68-47CBD51298E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0B00065-5A0C-4BA2-865E-A467A3D4E71A}" type="datetime1">
              <a:rPr lang="en-US" smtClean="0"/>
              <a:pPr/>
              <a:t>10/4/2018</a:t>
            </a:fld>
            <a:endParaRPr lang="en-US"/>
          </a:p>
        </p:txBody>
      </p:sp>
      <p:sp>
        <p:nvSpPr>
          <p:cNvPr id="5" name="Footer Placeholder 4"/>
          <p:cNvSpPr>
            <a:spLocks noGrp="1"/>
          </p:cNvSpPr>
          <p:nvPr>
            <p:ph type="ftr" sz="quarter" idx="11"/>
          </p:nvPr>
        </p:nvSpPr>
        <p:spPr/>
        <p:txBody>
          <a:bodyPr/>
          <a:lstStyle/>
          <a:p>
            <a:r>
              <a:rPr lang="en-US" smtClean="0"/>
              <a:t>NACLIN 2018, Oct 4-6, 2018</a:t>
            </a:r>
            <a:endParaRPr lang="en-US"/>
          </a:p>
        </p:txBody>
      </p:sp>
      <p:sp>
        <p:nvSpPr>
          <p:cNvPr id="6" name="Slide Number Placeholder 5"/>
          <p:cNvSpPr>
            <a:spLocks noGrp="1"/>
          </p:cNvSpPr>
          <p:nvPr>
            <p:ph type="sldNum" sz="quarter" idx="12"/>
          </p:nvPr>
        </p:nvSpPr>
        <p:spPr/>
        <p:txBody>
          <a:bodyPr/>
          <a:lstStyle/>
          <a:p>
            <a:fld id="{2508F309-DFF8-40E0-BE68-47CBD51298E7}"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320A090-9339-4A9C-8E0A-C64E5FED7967}" type="datetime1">
              <a:rPr lang="en-US" smtClean="0"/>
              <a:pPr/>
              <a:t>10/4/2018</a:t>
            </a:fld>
            <a:endParaRPr lang="en-US"/>
          </a:p>
        </p:txBody>
      </p:sp>
      <p:sp>
        <p:nvSpPr>
          <p:cNvPr id="5" name="Footer Placeholder 4"/>
          <p:cNvSpPr>
            <a:spLocks noGrp="1"/>
          </p:cNvSpPr>
          <p:nvPr>
            <p:ph type="ftr" sz="quarter" idx="11"/>
          </p:nvPr>
        </p:nvSpPr>
        <p:spPr>
          <a:xfrm>
            <a:off x="800100" y="6172200"/>
            <a:ext cx="4000500" cy="457200"/>
          </a:xfrm>
        </p:spPr>
        <p:txBody>
          <a:bodyPr/>
          <a:lstStyle/>
          <a:p>
            <a:r>
              <a:rPr lang="en-US" smtClean="0"/>
              <a:t>NACLIN 2018, Oct 4-6, 2018</a:t>
            </a:r>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2508F309-DFF8-40E0-BE68-47CBD51298E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1B876E0-26B8-4DA8-A3A8-5F192CF4665F}" type="datetime1">
              <a:rPr lang="en-US" smtClean="0"/>
              <a:pPr/>
              <a:t>10/4/2018</a:t>
            </a:fld>
            <a:endParaRPr lang="en-US"/>
          </a:p>
        </p:txBody>
      </p:sp>
      <p:sp>
        <p:nvSpPr>
          <p:cNvPr id="6" name="Footer Placeholder 5"/>
          <p:cNvSpPr>
            <a:spLocks noGrp="1"/>
          </p:cNvSpPr>
          <p:nvPr>
            <p:ph type="ftr" sz="quarter" idx="11"/>
          </p:nvPr>
        </p:nvSpPr>
        <p:spPr/>
        <p:txBody>
          <a:bodyPr/>
          <a:lstStyle/>
          <a:p>
            <a:r>
              <a:rPr lang="en-US" smtClean="0"/>
              <a:t>NACLIN 2018, Oct 4-6, 2018</a:t>
            </a:r>
            <a:endParaRPr lang="en-US"/>
          </a:p>
        </p:txBody>
      </p:sp>
      <p:sp>
        <p:nvSpPr>
          <p:cNvPr id="7" name="Slide Number Placeholder 6"/>
          <p:cNvSpPr>
            <a:spLocks noGrp="1"/>
          </p:cNvSpPr>
          <p:nvPr>
            <p:ph type="sldNum" sz="quarter" idx="12"/>
          </p:nvPr>
        </p:nvSpPr>
        <p:spPr/>
        <p:txBody>
          <a:bodyPr/>
          <a:lstStyle/>
          <a:p>
            <a:fld id="{2508F309-DFF8-40E0-BE68-47CBD51298E7}"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7D581B8-1E5A-4132-80D9-CB00B3511BBC}" type="datetime1">
              <a:rPr lang="en-US" smtClean="0"/>
              <a:pPr/>
              <a:t>10/4/2018</a:t>
            </a:fld>
            <a:endParaRPr lang="en-US"/>
          </a:p>
        </p:txBody>
      </p:sp>
      <p:sp>
        <p:nvSpPr>
          <p:cNvPr id="8" name="Footer Placeholder 7"/>
          <p:cNvSpPr>
            <a:spLocks noGrp="1"/>
          </p:cNvSpPr>
          <p:nvPr>
            <p:ph type="ftr" sz="quarter" idx="11"/>
          </p:nvPr>
        </p:nvSpPr>
        <p:spPr/>
        <p:txBody>
          <a:bodyPr/>
          <a:lstStyle/>
          <a:p>
            <a:r>
              <a:rPr lang="en-US" smtClean="0"/>
              <a:t>NACLIN 2018, Oct 4-6, 2018</a:t>
            </a:r>
            <a:endParaRPr lang="en-US"/>
          </a:p>
        </p:txBody>
      </p:sp>
      <p:sp>
        <p:nvSpPr>
          <p:cNvPr id="9" name="Slide Number Placeholder 8"/>
          <p:cNvSpPr>
            <a:spLocks noGrp="1"/>
          </p:cNvSpPr>
          <p:nvPr>
            <p:ph type="sldNum" sz="quarter" idx="12"/>
          </p:nvPr>
        </p:nvSpPr>
        <p:spPr/>
        <p:txBody>
          <a:bodyPr/>
          <a:lstStyle/>
          <a:p>
            <a:fld id="{2508F309-DFF8-40E0-BE68-47CBD51298E7}"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F3C56EF-350D-4287-A3C2-E62B161F1EB1}" type="datetime1">
              <a:rPr lang="en-US" smtClean="0"/>
              <a:pPr/>
              <a:t>10/4/2018</a:t>
            </a:fld>
            <a:endParaRPr lang="en-US"/>
          </a:p>
        </p:txBody>
      </p:sp>
      <p:sp>
        <p:nvSpPr>
          <p:cNvPr id="4" name="Footer Placeholder 3"/>
          <p:cNvSpPr>
            <a:spLocks noGrp="1"/>
          </p:cNvSpPr>
          <p:nvPr>
            <p:ph type="ftr" sz="quarter" idx="11"/>
          </p:nvPr>
        </p:nvSpPr>
        <p:spPr/>
        <p:txBody>
          <a:bodyPr/>
          <a:lstStyle/>
          <a:p>
            <a:r>
              <a:rPr lang="en-US" smtClean="0"/>
              <a:t>NACLIN 2018, Oct 4-6, 2018</a:t>
            </a:r>
            <a:endParaRPr lang="en-US"/>
          </a:p>
        </p:txBody>
      </p:sp>
      <p:sp>
        <p:nvSpPr>
          <p:cNvPr id="5" name="Slide Number Placeholder 4"/>
          <p:cNvSpPr>
            <a:spLocks noGrp="1"/>
          </p:cNvSpPr>
          <p:nvPr>
            <p:ph type="sldNum" sz="quarter" idx="12"/>
          </p:nvPr>
        </p:nvSpPr>
        <p:spPr/>
        <p:txBody>
          <a:bodyPr/>
          <a:lstStyle/>
          <a:p>
            <a:fld id="{2508F309-DFF8-40E0-BE68-47CBD51298E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C07EDE-5BD4-42D4-9F2A-EC4FC690A785}" type="datetime1">
              <a:rPr lang="en-US" smtClean="0"/>
              <a:pPr/>
              <a:t>10/4/2018</a:t>
            </a:fld>
            <a:endParaRPr lang="en-US"/>
          </a:p>
        </p:txBody>
      </p:sp>
      <p:sp>
        <p:nvSpPr>
          <p:cNvPr id="3" name="Footer Placeholder 2"/>
          <p:cNvSpPr>
            <a:spLocks noGrp="1"/>
          </p:cNvSpPr>
          <p:nvPr>
            <p:ph type="ftr" sz="quarter" idx="11"/>
          </p:nvPr>
        </p:nvSpPr>
        <p:spPr/>
        <p:txBody>
          <a:bodyPr/>
          <a:lstStyle/>
          <a:p>
            <a:r>
              <a:rPr lang="en-US" smtClean="0"/>
              <a:t>NACLIN 2018, Oct 4-6, 2018</a:t>
            </a:r>
            <a:endParaRPr lang="en-US"/>
          </a:p>
        </p:txBody>
      </p:sp>
      <p:sp>
        <p:nvSpPr>
          <p:cNvPr id="4" name="Slide Number Placeholder 3"/>
          <p:cNvSpPr>
            <a:spLocks noGrp="1"/>
          </p:cNvSpPr>
          <p:nvPr>
            <p:ph type="sldNum" sz="quarter" idx="12"/>
          </p:nvPr>
        </p:nvSpPr>
        <p:spPr/>
        <p:txBody>
          <a:bodyPr/>
          <a:lstStyle/>
          <a:p>
            <a:fld id="{2508F309-DFF8-40E0-BE68-47CBD51298E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17EABBD-2DF6-49FA-9DAF-D2A490DCD1F3}" type="datetime1">
              <a:rPr lang="en-US" smtClean="0"/>
              <a:pPr/>
              <a:t>10/4/2018</a:t>
            </a:fld>
            <a:endParaRPr lang="en-US"/>
          </a:p>
        </p:txBody>
      </p:sp>
      <p:sp>
        <p:nvSpPr>
          <p:cNvPr id="6" name="Footer Placeholder 5"/>
          <p:cNvSpPr>
            <a:spLocks noGrp="1"/>
          </p:cNvSpPr>
          <p:nvPr>
            <p:ph type="ftr" sz="quarter" idx="11"/>
          </p:nvPr>
        </p:nvSpPr>
        <p:spPr/>
        <p:txBody>
          <a:bodyPr/>
          <a:lstStyle/>
          <a:p>
            <a:r>
              <a:rPr lang="en-US" smtClean="0"/>
              <a:t>NACLIN 2018, Oct 4-6, 2018</a:t>
            </a:r>
            <a:endParaRPr lang="en-US"/>
          </a:p>
        </p:txBody>
      </p:sp>
      <p:sp>
        <p:nvSpPr>
          <p:cNvPr id="7" name="Slide Number Placeholder 6"/>
          <p:cNvSpPr>
            <a:spLocks noGrp="1"/>
          </p:cNvSpPr>
          <p:nvPr>
            <p:ph type="sldNum" sz="quarter" idx="12"/>
          </p:nvPr>
        </p:nvSpPr>
        <p:spPr/>
        <p:txBody>
          <a:bodyPr/>
          <a:lstStyle/>
          <a:p>
            <a:fld id="{2508F309-DFF8-40E0-BE68-47CBD51298E7}"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5118774-ABA5-48B5-BC99-05FCAC4B36E1}" type="datetime1">
              <a:rPr lang="en-US" smtClean="0"/>
              <a:pPr/>
              <a:t>10/4/2018</a:t>
            </a:fld>
            <a:endParaRPr lang="en-US"/>
          </a:p>
        </p:txBody>
      </p:sp>
      <p:sp>
        <p:nvSpPr>
          <p:cNvPr id="6" name="Footer Placeholder 5"/>
          <p:cNvSpPr>
            <a:spLocks noGrp="1"/>
          </p:cNvSpPr>
          <p:nvPr>
            <p:ph type="ftr" sz="quarter" idx="11"/>
          </p:nvPr>
        </p:nvSpPr>
        <p:spPr>
          <a:xfrm>
            <a:off x="914400" y="6172200"/>
            <a:ext cx="3886200" cy="457200"/>
          </a:xfrm>
        </p:spPr>
        <p:txBody>
          <a:bodyPr/>
          <a:lstStyle/>
          <a:p>
            <a:r>
              <a:rPr lang="en-US" smtClean="0"/>
              <a:t>NACLIN 2018, Oct 4-6, 2018</a:t>
            </a:r>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2508F309-DFF8-40E0-BE68-47CBD51298E7}"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74E4AF8-9540-408D-89D5-B983CCC81EBB}" type="datetime1">
              <a:rPr lang="en-US" smtClean="0"/>
              <a:pPr/>
              <a:t>10/4/2018</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en-US" smtClean="0"/>
              <a:t>NACLIN 2018, Oct 4-6, 2018</a:t>
            </a:r>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508F309-DFF8-40E0-BE68-47CBD51298E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angskaul2003@yahoo.co.in" TargetMode="External"/><Relationship Id="rId2" Type="http://schemas.openxmlformats.org/officeDocument/2006/relationships/hyperlink" Target="mailto:sangs@delnet.ren.nic.i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1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png"/><Relationship Id="rId1" Type="http://schemas.openxmlformats.org/officeDocument/2006/relationships/slideLayout" Target="../slideLayouts/slideLayout2.xml"/><Relationship Id="rId4" Type="http://schemas.openxmlformats.org/officeDocument/2006/relationships/image" Target="../media/image25.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2.xml"/><Relationship Id="rId4" Type="http://schemas.openxmlformats.org/officeDocument/2006/relationships/image" Target="../media/image28.jpeg"/></Relationships>
</file>

<file path=ppt/slides/_rels/slide26.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image" Target="../media/image32.jpeg"/><Relationship Id="rId1" Type="http://schemas.openxmlformats.org/officeDocument/2006/relationships/slideLayout" Target="../slideLayouts/slideLayout2.xml"/><Relationship Id="rId5" Type="http://schemas.openxmlformats.org/officeDocument/2006/relationships/image" Target="../media/image35.jpeg"/><Relationship Id="rId4" Type="http://schemas.openxmlformats.org/officeDocument/2006/relationships/image" Target="../media/image34.jpeg"/></Relationships>
</file>

<file path=ppt/slides/_rels/slide31.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image" Target="../media/image36.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9.jpeg"/><Relationship Id="rId2" Type="http://schemas.openxmlformats.org/officeDocument/2006/relationships/image" Target="../media/image38.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3200400"/>
            <a:ext cx="7848600" cy="2971800"/>
          </a:xfrm>
        </p:spPr>
        <p:txBody>
          <a:bodyPr>
            <a:normAutofit/>
          </a:bodyPr>
          <a:lstStyle/>
          <a:p>
            <a:r>
              <a:rPr lang="en-US" b="1" dirty="0" smtClean="0"/>
              <a:t>by</a:t>
            </a:r>
          </a:p>
          <a:p>
            <a:r>
              <a:rPr lang="en-US" b="1" dirty="0" smtClean="0"/>
              <a:t>Dr </a:t>
            </a:r>
            <a:r>
              <a:rPr lang="en-US" b="1" dirty="0" err="1" smtClean="0"/>
              <a:t>Sangeeta</a:t>
            </a:r>
            <a:r>
              <a:rPr lang="en-US" b="1" dirty="0" smtClean="0"/>
              <a:t> </a:t>
            </a:r>
            <a:r>
              <a:rPr lang="en-US" b="1" dirty="0" err="1" smtClean="0"/>
              <a:t>Kaul</a:t>
            </a:r>
            <a:endParaRPr lang="en-US" b="1" dirty="0" smtClean="0"/>
          </a:p>
          <a:p>
            <a:r>
              <a:rPr lang="en-US" b="1" dirty="0" smtClean="0"/>
              <a:t>Network Manager</a:t>
            </a:r>
          </a:p>
          <a:p>
            <a:r>
              <a:rPr lang="en-US" b="1" dirty="0" smtClean="0"/>
              <a:t> DELNET-Developing Library Network</a:t>
            </a:r>
          </a:p>
          <a:p>
            <a:r>
              <a:rPr lang="en-US" b="1" dirty="0" smtClean="0"/>
              <a:t>New Delhi</a:t>
            </a:r>
          </a:p>
          <a:p>
            <a:r>
              <a:rPr lang="en-US" dirty="0" smtClean="0"/>
              <a:t>Email</a:t>
            </a:r>
            <a:r>
              <a:rPr lang="en-US" dirty="0" smtClean="0">
                <a:solidFill>
                  <a:srgbClr val="C00000"/>
                </a:solidFill>
              </a:rPr>
              <a:t>: </a:t>
            </a:r>
            <a:r>
              <a:rPr lang="en-US" dirty="0" smtClean="0">
                <a:solidFill>
                  <a:srgbClr val="FF0000"/>
                </a:solidFill>
                <a:hlinkClick r:id="rId2"/>
              </a:rPr>
              <a:t>sangs@delnet.ren.nic.in</a:t>
            </a:r>
            <a:r>
              <a:rPr lang="en-US" dirty="0" smtClean="0">
                <a:solidFill>
                  <a:srgbClr val="FF0000"/>
                </a:solidFill>
              </a:rPr>
              <a:t>, </a:t>
            </a:r>
            <a:r>
              <a:rPr lang="en-US" dirty="0" smtClean="0">
                <a:solidFill>
                  <a:srgbClr val="FF0000"/>
                </a:solidFill>
                <a:hlinkClick r:id="rId3"/>
              </a:rPr>
              <a:t>sangskaul2003@yahoo.co.in</a:t>
            </a:r>
            <a:endParaRPr lang="en-US" dirty="0" smtClean="0">
              <a:solidFill>
                <a:srgbClr val="FF0000"/>
              </a:solidFill>
            </a:endParaRPr>
          </a:p>
          <a:p>
            <a:endParaRPr lang="en-US" dirty="0"/>
          </a:p>
        </p:txBody>
      </p:sp>
      <p:sp>
        <p:nvSpPr>
          <p:cNvPr id="2" name="Title 1"/>
          <p:cNvSpPr>
            <a:spLocks noGrp="1"/>
          </p:cNvSpPr>
          <p:nvPr>
            <p:ph type="ctrTitle"/>
          </p:nvPr>
        </p:nvSpPr>
        <p:spPr/>
        <p:txBody>
          <a:bodyPr/>
          <a:lstStyle/>
          <a:p>
            <a:r>
              <a:rPr dirty="0" smtClean="0"/>
              <a:t>Enhancing </a:t>
            </a:r>
            <a:r>
              <a:rPr dirty="0" smtClean="0"/>
              <a:t>Users' Satisfaction in Libraries</a:t>
            </a:r>
            <a:endParaRPr lang="en-US" dirty="0"/>
          </a:p>
        </p:txBody>
      </p:sp>
      <p:sp>
        <p:nvSpPr>
          <p:cNvPr id="4" name="Footer Placeholder 3"/>
          <p:cNvSpPr>
            <a:spLocks noGrp="1"/>
          </p:cNvSpPr>
          <p:nvPr>
            <p:ph type="ftr" sz="quarter" idx="11"/>
          </p:nvPr>
        </p:nvSpPr>
        <p:spPr/>
        <p:txBody>
          <a:bodyPr/>
          <a:lstStyle/>
          <a:p>
            <a:r>
              <a:rPr lang="en-US" smtClean="0"/>
              <a:t>NACLIN 2018, Oct 4-6, 2018</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ustomer.jpg"/>
          <p:cNvPicPr>
            <a:picLocks noGrp="1" noChangeAspect="1"/>
          </p:cNvPicPr>
          <p:nvPr>
            <p:ph sz="quarter" idx="1"/>
          </p:nvPr>
        </p:nvPicPr>
        <p:blipFill>
          <a:blip r:embed="rId2" cstate="print"/>
          <a:stretch>
            <a:fillRect/>
          </a:stretch>
        </p:blipFill>
        <p:spPr>
          <a:xfrm>
            <a:off x="228600" y="990600"/>
            <a:ext cx="8610600" cy="5334000"/>
          </a:xfrm>
        </p:spPr>
      </p:pic>
      <p:sp>
        <p:nvSpPr>
          <p:cNvPr id="5" name="Footer Placeholder 4"/>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kyc.jpg"/>
          <p:cNvPicPr>
            <a:picLocks noGrp="1" noChangeAspect="1"/>
          </p:cNvPicPr>
          <p:nvPr>
            <p:ph sz="quarter" idx="1"/>
          </p:nvPr>
        </p:nvPicPr>
        <p:blipFill>
          <a:blip r:embed="rId2" cstate="print"/>
          <a:stretch>
            <a:fillRect/>
          </a:stretch>
        </p:blipFill>
        <p:spPr>
          <a:xfrm>
            <a:off x="838200" y="1676400"/>
            <a:ext cx="6858000" cy="4038599"/>
          </a:xfrm>
        </p:spPr>
      </p:pic>
      <p:sp>
        <p:nvSpPr>
          <p:cNvPr id="5" name="Oval 4"/>
          <p:cNvSpPr/>
          <p:nvPr/>
        </p:nvSpPr>
        <p:spPr>
          <a:xfrm>
            <a:off x="533400" y="304800"/>
            <a:ext cx="6705600" cy="1295400"/>
          </a:xfrm>
          <a:prstGeom prst="ellipse">
            <a:avLst/>
          </a:prstGeom>
          <a:solidFill>
            <a:schemeClr val="accent2"/>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t>WAY 1 </a:t>
            </a:r>
            <a:r>
              <a:rPr lang="en-US" b="1" dirty="0" smtClean="0"/>
              <a:t>: KYC – KNOW YOUR CUSTOMER/USER </a:t>
            </a:r>
            <a:endParaRPr lang="en-US" b="1" dirty="0"/>
          </a:p>
        </p:txBody>
      </p:sp>
      <p:sp>
        <p:nvSpPr>
          <p:cNvPr id="7" name="Rectangle 6"/>
          <p:cNvSpPr/>
          <p:nvPr/>
        </p:nvSpPr>
        <p:spPr>
          <a:xfrm>
            <a:off x="0" y="5638800"/>
            <a:ext cx="9372600" cy="121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Kindly prepare a KYC form which should get filled up by a library user containing the details  including the subject </a:t>
            </a:r>
            <a:r>
              <a:rPr lang="en-US" dirty="0" err="1" smtClean="0"/>
              <a:t>specialisation</a:t>
            </a:r>
            <a:r>
              <a:rPr lang="en-US" dirty="0" smtClean="0"/>
              <a:t>,  allied areas of interest, hobbies, etc.</a:t>
            </a:r>
            <a:endParaRPr lang="en-US" dirty="0"/>
          </a:p>
        </p:txBody>
      </p:sp>
      <p:sp>
        <p:nvSpPr>
          <p:cNvPr id="6" name="Footer Placeholder 5"/>
          <p:cNvSpPr>
            <a:spLocks noGrp="1"/>
          </p:cNvSpPr>
          <p:nvPr>
            <p:ph type="ftr" sz="quarter" idx="11"/>
          </p:nvPr>
        </p:nvSpPr>
        <p:spPr>
          <a:xfrm>
            <a:off x="0" y="6172200"/>
            <a:ext cx="4876800" cy="457200"/>
          </a:xfrm>
        </p:spPr>
        <p:txBody>
          <a:bodyPr/>
          <a:lstStyle/>
          <a:p>
            <a:r>
              <a:rPr lang="en-US" smtClean="0"/>
              <a:t>NACLIN 2018, Oct 4-6, 2018</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feelgreat.png"/>
          <p:cNvPicPr>
            <a:picLocks noGrp="1" noChangeAspect="1"/>
          </p:cNvPicPr>
          <p:nvPr>
            <p:ph sz="quarter" idx="1"/>
          </p:nvPr>
        </p:nvPicPr>
        <p:blipFill>
          <a:blip r:embed="rId2" cstate="print"/>
          <a:stretch>
            <a:fillRect/>
          </a:stretch>
        </p:blipFill>
        <p:spPr>
          <a:xfrm>
            <a:off x="1066800" y="1600200"/>
            <a:ext cx="7696200" cy="4495800"/>
          </a:xfrm>
        </p:spPr>
      </p:pic>
      <p:sp>
        <p:nvSpPr>
          <p:cNvPr id="5" name="Oval 4"/>
          <p:cNvSpPr/>
          <p:nvPr/>
        </p:nvSpPr>
        <p:spPr>
          <a:xfrm>
            <a:off x="990600" y="304800"/>
            <a:ext cx="7924800" cy="9144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t>WAY 2</a:t>
            </a:r>
            <a:r>
              <a:rPr lang="en-US" sz="2400" b="1" dirty="0" smtClean="0"/>
              <a:t>:   FEEL GREAT FACTOR </a:t>
            </a:r>
            <a:endParaRPr lang="en-US" sz="2400" b="1" dirty="0"/>
          </a:p>
        </p:txBody>
      </p:sp>
      <p:sp>
        <p:nvSpPr>
          <p:cNvPr id="6" name="Footer Placeholder 5"/>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normAutofit/>
          </a:bodyPr>
          <a:lstStyle/>
          <a:p>
            <a:pPr>
              <a:buNone/>
            </a:pPr>
            <a:r>
              <a:rPr lang="en-US" dirty="0" smtClean="0"/>
              <a:t>According to a survey by OCLC :</a:t>
            </a:r>
          </a:p>
          <a:p>
            <a:pPr>
              <a:buNone/>
            </a:pPr>
            <a:r>
              <a:rPr lang="en-US" dirty="0"/>
              <a:t>	</a:t>
            </a:r>
            <a:endParaRPr lang="en-US" dirty="0" smtClean="0"/>
          </a:p>
          <a:p>
            <a:r>
              <a:rPr lang="en-US" dirty="0" smtClean="0"/>
              <a:t>The </a:t>
            </a:r>
            <a:r>
              <a:rPr lang="en-US" dirty="0"/>
              <a:t>first point of contact in the library is the </a:t>
            </a:r>
          </a:p>
          <a:p>
            <a:pPr>
              <a:buNone/>
            </a:pPr>
            <a:r>
              <a:rPr lang="en-US" dirty="0" smtClean="0"/>
              <a:t>     person </a:t>
            </a:r>
            <a:r>
              <a:rPr lang="en-US" dirty="0"/>
              <a:t>who is least </a:t>
            </a:r>
            <a:r>
              <a:rPr lang="en-US" dirty="0" smtClean="0"/>
              <a:t>paid</a:t>
            </a:r>
            <a:endParaRPr lang="en-US" dirty="0"/>
          </a:p>
          <a:p>
            <a:r>
              <a:rPr lang="en-US" dirty="0"/>
              <a:t>Physical qualities students seek </a:t>
            </a:r>
            <a:r>
              <a:rPr lang="en-US" dirty="0" smtClean="0"/>
              <a:t>!</a:t>
            </a:r>
            <a:endParaRPr lang="en-US" dirty="0"/>
          </a:p>
          <a:p>
            <a:r>
              <a:rPr lang="en-US" dirty="0" smtClean="0"/>
              <a:t>The desk be </a:t>
            </a:r>
            <a:r>
              <a:rPr lang="en-US" dirty="0"/>
              <a:t>staffed by friendly </a:t>
            </a:r>
            <a:r>
              <a:rPr lang="en-US" dirty="0" smtClean="0"/>
              <a:t>people</a:t>
            </a:r>
            <a:endParaRPr lang="en-US" dirty="0"/>
          </a:p>
          <a:p>
            <a:r>
              <a:rPr lang="en-US" dirty="0"/>
              <a:t>Have library hours that fit the lifestyle of your </a:t>
            </a:r>
            <a:r>
              <a:rPr lang="en-US" dirty="0" smtClean="0"/>
              <a:t>users.</a:t>
            </a:r>
            <a:r>
              <a:rPr lang="en-US" dirty="0"/>
              <a:t/>
            </a:r>
            <a:br>
              <a:rPr lang="en-US" dirty="0"/>
            </a:br>
            <a:endParaRPr lang="en-US" dirty="0"/>
          </a:p>
        </p:txBody>
      </p:sp>
      <p:sp>
        <p:nvSpPr>
          <p:cNvPr id="4" name="Oval 3"/>
          <p:cNvSpPr/>
          <p:nvPr/>
        </p:nvSpPr>
        <p:spPr>
          <a:xfrm>
            <a:off x="228600" y="228600"/>
            <a:ext cx="8458200" cy="10668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WAY 3 </a:t>
            </a:r>
            <a:r>
              <a:rPr lang="en-US" dirty="0" smtClean="0"/>
              <a:t>:  PLEASING &amp;  REFERENCE STAFF AT FIRST POINT OF  USER CONTACT IN A LIBRARY</a:t>
            </a:r>
            <a:endParaRPr lang="en-US" dirty="0"/>
          </a:p>
        </p:txBody>
      </p:sp>
      <p:sp>
        <p:nvSpPr>
          <p:cNvPr id="5" name="Footer Placeholder 4"/>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Content Placeholder 4" descr="listen.jpg"/>
          <p:cNvPicPr>
            <a:picLocks noGrp="1" noChangeAspect="1"/>
          </p:cNvPicPr>
          <p:nvPr>
            <p:ph sz="quarter" idx="1"/>
          </p:nvPr>
        </p:nvPicPr>
        <p:blipFill>
          <a:blip r:embed="rId2" cstate="print"/>
          <a:stretch>
            <a:fillRect/>
          </a:stretch>
        </p:blipFill>
        <p:spPr>
          <a:xfrm>
            <a:off x="0" y="1447800"/>
            <a:ext cx="3200400" cy="2958306"/>
          </a:xfrm>
        </p:spPr>
      </p:pic>
      <p:sp>
        <p:nvSpPr>
          <p:cNvPr id="4" name="Oval 3"/>
          <p:cNvSpPr/>
          <p:nvPr/>
        </p:nvSpPr>
        <p:spPr>
          <a:xfrm>
            <a:off x="533400" y="152400"/>
            <a:ext cx="8305800" cy="8382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WAY 4 : </a:t>
            </a:r>
            <a:r>
              <a:rPr lang="en-US" dirty="0" smtClean="0"/>
              <a:t>LISTEN TO YOUR USERS &amp; GET SPECIALISED IN ART  OF LISTENING</a:t>
            </a:r>
            <a:endParaRPr lang="en-US" dirty="0"/>
          </a:p>
        </p:txBody>
      </p:sp>
      <p:pic>
        <p:nvPicPr>
          <p:cNvPr id="6" name="Picture 5" descr="listen1.png"/>
          <p:cNvPicPr>
            <a:picLocks noChangeAspect="1"/>
          </p:cNvPicPr>
          <p:nvPr/>
        </p:nvPicPr>
        <p:blipFill>
          <a:blip r:embed="rId3" cstate="print"/>
          <a:stretch>
            <a:fillRect/>
          </a:stretch>
        </p:blipFill>
        <p:spPr>
          <a:xfrm>
            <a:off x="5943600" y="1600200"/>
            <a:ext cx="1981200" cy="2981325"/>
          </a:xfrm>
          <a:prstGeom prst="rect">
            <a:avLst/>
          </a:prstGeom>
        </p:spPr>
      </p:pic>
      <p:pic>
        <p:nvPicPr>
          <p:cNvPr id="7" name="Picture 6" descr="listen2.jpg"/>
          <p:cNvPicPr>
            <a:picLocks noChangeAspect="1"/>
          </p:cNvPicPr>
          <p:nvPr/>
        </p:nvPicPr>
        <p:blipFill>
          <a:blip r:embed="rId4" cstate="print"/>
          <a:stretch>
            <a:fillRect/>
          </a:stretch>
        </p:blipFill>
        <p:spPr>
          <a:xfrm>
            <a:off x="1600200" y="4876800"/>
            <a:ext cx="5486400" cy="2438400"/>
          </a:xfrm>
          <a:prstGeom prst="rect">
            <a:avLst/>
          </a:prstGeom>
        </p:spPr>
      </p:pic>
      <p:sp>
        <p:nvSpPr>
          <p:cNvPr id="8" name="Footer Placeholder 7"/>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descr="speak.jpg"/>
          <p:cNvPicPr>
            <a:picLocks noGrp="1" noChangeAspect="1"/>
          </p:cNvPicPr>
          <p:nvPr>
            <p:ph sz="quarter" idx="1"/>
          </p:nvPr>
        </p:nvPicPr>
        <p:blipFill>
          <a:blip r:embed="rId2" cstate="print"/>
          <a:stretch>
            <a:fillRect/>
          </a:stretch>
        </p:blipFill>
        <p:spPr>
          <a:xfrm>
            <a:off x="4038600" y="2362200"/>
            <a:ext cx="4648200" cy="2372519"/>
          </a:xfrm>
        </p:spPr>
      </p:pic>
      <p:sp>
        <p:nvSpPr>
          <p:cNvPr id="4" name="Oval 3"/>
          <p:cNvSpPr/>
          <p:nvPr/>
        </p:nvSpPr>
        <p:spPr>
          <a:xfrm>
            <a:off x="457200" y="457200"/>
            <a:ext cx="8305800" cy="10668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WAY 5 : </a:t>
            </a:r>
            <a:r>
              <a:rPr lang="en-US" dirty="0" smtClean="0"/>
              <a:t>YOU MUST SPEAK TO YOUR USER, ENHANCE THE VERBAL COMMUNICATION SKILLS</a:t>
            </a:r>
            <a:endParaRPr lang="en-US" dirty="0"/>
          </a:p>
        </p:txBody>
      </p:sp>
      <p:sp>
        <p:nvSpPr>
          <p:cNvPr id="6" name="Rounded Rectangle 5"/>
          <p:cNvSpPr/>
          <p:nvPr/>
        </p:nvSpPr>
        <p:spPr>
          <a:xfrm>
            <a:off x="1752600" y="5029200"/>
            <a:ext cx="6096000" cy="1447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Recreate the Library spaces from the “Silent Zones” to “Places of Interaction</a:t>
            </a:r>
            <a:r>
              <a:rPr lang="en-US" dirty="0" smtClean="0"/>
              <a:t>”</a:t>
            </a:r>
            <a:endParaRPr lang="en-US" dirty="0"/>
          </a:p>
        </p:txBody>
      </p:sp>
      <p:sp>
        <p:nvSpPr>
          <p:cNvPr id="7" name="Footer Placeholder 6"/>
          <p:cNvSpPr>
            <a:spLocks noGrp="1"/>
          </p:cNvSpPr>
          <p:nvPr>
            <p:ph type="ftr" sz="quarter" idx="11"/>
          </p:nvPr>
        </p:nvSpPr>
        <p:spPr/>
        <p:txBody>
          <a:bodyPr/>
          <a:lstStyle/>
          <a:p>
            <a:r>
              <a:rPr lang="en-US" smtClean="0"/>
              <a:t>NACLIN 2018, Oct 4-6, 2018</a:t>
            </a:r>
            <a:endParaRPr lang="en-US"/>
          </a:p>
        </p:txBody>
      </p:sp>
      <p:sp>
        <p:nvSpPr>
          <p:cNvPr id="8" name="Rectangle 7"/>
          <p:cNvSpPr/>
          <p:nvPr/>
        </p:nvSpPr>
        <p:spPr>
          <a:xfrm>
            <a:off x="0" y="1600200"/>
            <a:ext cx="35814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smtClean="0">
                <a:solidFill>
                  <a:srgbClr val="FFE181"/>
                </a:solidFill>
              </a:rPr>
              <a:t>LAST</a:t>
            </a:r>
          </a:p>
          <a:p>
            <a:pPr algn="ctr"/>
            <a:r>
              <a:rPr lang="en-US" sz="4000" b="1" dirty="0" smtClean="0"/>
              <a:t>L</a:t>
            </a:r>
            <a:r>
              <a:rPr lang="en-US" sz="4000" dirty="0" smtClean="0"/>
              <a:t>isten</a:t>
            </a:r>
          </a:p>
          <a:p>
            <a:pPr algn="ctr"/>
            <a:r>
              <a:rPr lang="en-US" sz="4000" b="1" dirty="0" err="1" smtClean="0"/>
              <a:t>A</a:t>
            </a:r>
            <a:r>
              <a:rPr lang="en-US" sz="4000" dirty="0" err="1" smtClean="0"/>
              <a:t>pologise</a:t>
            </a:r>
            <a:endParaRPr lang="en-US" sz="4000" dirty="0" smtClean="0"/>
          </a:p>
          <a:p>
            <a:pPr algn="ctr"/>
            <a:r>
              <a:rPr lang="en-US" sz="4000" b="1" dirty="0" smtClean="0"/>
              <a:t>S</a:t>
            </a:r>
            <a:r>
              <a:rPr lang="en-US" sz="4000" dirty="0" smtClean="0"/>
              <a:t>olve</a:t>
            </a:r>
          </a:p>
          <a:p>
            <a:pPr algn="ctr"/>
            <a:r>
              <a:rPr lang="en-US" sz="4000" b="1" dirty="0" smtClean="0"/>
              <a:t>T</a:t>
            </a:r>
            <a:r>
              <a:rPr lang="en-US" sz="4000" dirty="0" smtClean="0"/>
              <a:t>hank</a:t>
            </a:r>
          </a:p>
          <a:p>
            <a:pPr algn="ctr"/>
            <a:endParaRPr lang="en-US" sz="4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normAutofit/>
          </a:bodyPr>
          <a:lstStyle/>
          <a:p>
            <a:r>
              <a:rPr lang="en-US" dirty="0" smtClean="0"/>
              <a:t>Do respond proactively to the user’s queries, received through emails, phone calls, postal letters, etc.</a:t>
            </a:r>
          </a:p>
          <a:p>
            <a:r>
              <a:rPr lang="en-US" dirty="0" smtClean="0"/>
              <a:t>Even if you may like to write again with a detailed reply, do kindly inform the user about it.</a:t>
            </a:r>
          </a:p>
          <a:p>
            <a:r>
              <a:rPr lang="en-US" dirty="0" smtClean="0"/>
              <a:t>Silence is the biggest mystery of the World. Remain Communicative with your user community.</a:t>
            </a:r>
          </a:p>
          <a:p>
            <a:pPr>
              <a:buNone/>
            </a:pPr>
            <a:endParaRPr lang="en-US" dirty="0"/>
          </a:p>
        </p:txBody>
      </p:sp>
      <p:sp>
        <p:nvSpPr>
          <p:cNvPr id="4" name="Oval 3"/>
          <p:cNvSpPr/>
          <p:nvPr/>
        </p:nvSpPr>
        <p:spPr>
          <a:xfrm>
            <a:off x="609600" y="228600"/>
            <a:ext cx="7620000" cy="10668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Way 6 </a:t>
            </a:r>
            <a:r>
              <a:rPr lang="en-US" dirty="0" smtClean="0"/>
              <a:t>: Be prompt in responding to written/verbal queries of the Users</a:t>
            </a:r>
            <a:endParaRPr lang="en-US" dirty="0"/>
          </a:p>
        </p:txBody>
      </p:sp>
      <p:sp>
        <p:nvSpPr>
          <p:cNvPr id="5" name="Footer Placeholder 4"/>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0" y="1143000"/>
            <a:ext cx="9144000" cy="4983163"/>
          </a:xfrm>
        </p:spPr>
        <p:txBody>
          <a:bodyPr/>
          <a:lstStyle/>
          <a:p>
            <a:r>
              <a:rPr lang="en-US" dirty="0" smtClean="0"/>
              <a:t>The library must develop the “User Engagement Strategies” in order to engage the library users. The Users retention policies should be developed encouraging the users to visit libraries and to utilize the services and resources.</a:t>
            </a:r>
          </a:p>
          <a:p>
            <a:r>
              <a:rPr lang="en-US" dirty="0" smtClean="0"/>
              <a:t>More engaged learners are more satisfied.</a:t>
            </a:r>
            <a:endParaRPr lang="en-US" dirty="0"/>
          </a:p>
        </p:txBody>
      </p:sp>
      <p:sp>
        <p:nvSpPr>
          <p:cNvPr id="4" name="Oval 3"/>
          <p:cNvSpPr/>
          <p:nvPr/>
        </p:nvSpPr>
        <p:spPr>
          <a:xfrm>
            <a:off x="533400" y="0"/>
            <a:ext cx="8077200" cy="10668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Way 7 </a:t>
            </a:r>
            <a:r>
              <a:rPr lang="en-US" dirty="0" smtClean="0"/>
              <a:t>:  To devise User Engagement Strategies	</a:t>
            </a:r>
            <a:endParaRPr lang="en-US" dirty="0"/>
          </a:p>
        </p:txBody>
      </p:sp>
      <p:pic>
        <p:nvPicPr>
          <p:cNvPr id="5" name="Picture 4" descr="userengagement.jpg"/>
          <p:cNvPicPr>
            <a:picLocks noChangeAspect="1"/>
          </p:cNvPicPr>
          <p:nvPr/>
        </p:nvPicPr>
        <p:blipFill>
          <a:blip r:embed="rId2" cstate="print"/>
          <a:stretch>
            <a:fillRect/>
          </a:stretch>
        </p:blipFill>
        <p:spPr>
          <a:xfrm>
            <a:off x="1104900" y="4724400"/>
            <a:ext cx="6934200" cy="2362200"/>
          </a:xfrm>
          <a:prstGeom prst="rect">
            <a:avLst/>
          </a:prstGeom>
        </p:spPr>
      </p:pic>
      <p:sp>
        <p:nvSpPr>
          <p:cNvPr id="6" name="Footer Placeholder 5"/>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normAutofit/>
          </a:bodyPr>
          <a:lstStyle/>
          <a:p>
            <a:r>
              <a:rPr lang="en-US" dirty="0" smtClean="0"/>
              <a:t>The library must make the best use of Social Media tools like Twitter, </a:t>
            </a:r>
            <a:r>
              <a:rPr lang="en-US" dirty="0" err="1" smtClean="0"/>
              <a:t>Facebook</a:t>
            </a:r>
            <a:r>
              <a:rPr lang="en-US" dirty="0" smtClean="0"/>
              <a:t>, </a:t>
            </a:r>
            <a:r>
              <a:rPr lang="en-US" dirty="0" err="1" smtClean="0"/>
              <a:t>Youtube</a:t>
            </a:r>
            <a:r>
              <a:rPr lang="en-US" dirty="0" smtClean="0"/>
              <a:t>, etc for  enhancing connections with the Users community.</a:t>
            </a:r>
          </a:p>
          <a:p>
            <a:r>
              <a:rPr lang="en-US" dirty="0" smtClean="0"/>
              <a:t>According to the recent T&amp;F report on the use of Social Media in Libraries, overwhelming 88% of respondents to the survey felt that social media would become more important to the library in the future.</a:t>
            </a:r>
            <a:endParaRPr lang="en-US" dirty="0"/>
          </a:p>
        </p:txBody>
      </p:sp>
      <p:sp>
        <p:nvSpPr>
          <p:cNvPr id="4" name="Oval 3"/>
          <p:cNvSpPr/>
          <p:nvPr/>
        </p:nvSpPr>
        <p:spPr>
          <a:xfrm>
            <a:off x="228600" y="609600"/>
            <a:ext cx="7772400" cy="8382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Way 8</a:t>
            </a:r>
            <a:r>
              <a:rPr lang="en-US" dirty="0" smtClean="0"/>
              <a:t>: Use of Social Media for enhancing Connection in Libraries </a:t>
            </a:r>
            <a:endParaRPr lang="en-US" dirty="0"/>
          </a:p>
        </p:txBody>
      </p:sp>
      <p:sp>
        <p:nvSpPr>
          <p:cNvPr id="5" name="Footer Placeholder 4"/>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descr="remotetraining.jpg"/>
          <p:cNvPicPr>
            <a:picLocks noGrp="1" noChangeAspect="1"/>
          </p:cNvPicPr>
          <p:nvPr>
            <p:ph sz="quarter" idx="1"/>
          </p:nvPr>
        </p:nvPicPr>
        <p:blipFill>
          <a:blip r:embed="rId2" cstate="print"/>
          <a:stretch>
            <a:fillRect/>
          </a:stretch>
        </p:blipFill>
        <p:spPr>
          <a:xfrm>
            <a:off x="2895600" y="3133725"/>
            <a:ext cx="3810000" cy="1200150"/>
          </a:xfrm>
        </p:spPr>
      </p:pic>
      <p:sp>
        <p:nvSpPr>
          <p:cNvPr id="4" name="Oval 3"/>
          <p:cNvSpPr/>
          <p:nvPr/>
        </p:nvSpPr>
        <p:spPr>
          <a:xfrm>
            <a:off x="0" y="228600"/>
            <a:ext cx="9372600" cy="13716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Way 9 </a:t>
            </a:r>
            <a:r>
              <a:rPr lang="en-US" dirty="0" smtClean="0"/>
              <a:t>:  To conduct Remote/Offsite/Online Training Sessions for the Users’ &amp; to </a:t>
            </a:r>
            <a:r>
              <a:rPr lang="en-US" dirty="0" err="1" smtClean="0"/>
              <a:t>organise</a:t>
            </a:r>
            <a:r>
              <a:rPr lang="en-US" dirty="0" smtClean="0"/>
              <a:t> Webinars </a:t>
            </a:r>
            <a:endParaRPr lang="en-US" dirty="0"/>
          </a:p>
        </p:txBody>
      </p:sp>
      <p:sp>
        <p:nvSpPr>
          <p:cNvPr id="6" name="Rectangle 5"/>
          <p:cNvSpPr/>
          <p:nvPr/>
        </p:nvSpPr>
        <p:spPr>
          <a:xfrm>
            <a:off x="1828800" y="1905000"/>
            <a:ext cx="59436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To facilitate anytime/anywhere  training of the Library Users’ for using the  Library Services – online databases, etc on their own personal devices. These sessions can be recorded and viewed again as per the convenience of the users.</a:t>
            </a:r>
            <a:endParaRPr lang="en-US" dirty="0"/>
          </a:p>
        </p:txBody>
      </p:sp>
      <p:sp>
        <p:nvSpPr>
          <p:cNvPr id="7" name="Footer Placeholder 6"/>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a:xfrm>
            <a:off x="457200" y="1905000"/>
            <a:ext cx="8229600" cy="4221163"/>
          </a:xfrm>
        </p:spPr>
        <p:txBody>
          <a:bodyPr>
            <a:normAutofit lnSpcReduction="10000"/>
          </a:bodyPr>
          <a:lstStyle/>
          <a:p>
            <a:endParaRPr lang="en-US" dirty="0" smtClean="0"/>
          </a:p>
          <a:p>
            <a:endParaRPr lang="en-US" dirty="0"/>
          </a:p>
          <a:p>
            <a:pPr>
              <a:buNone/>
            </a:pPr>
            <a:r>
              <a:rPr lang="en-US" dirty="0" smtClean="0"/>
              <a:t>     “A </a:t>
            </a:r>
            <a:r>
              <a:rPr lang="en-US" dirty="0"/>
              <a:t>customer is the most important visitor on our premises, he is not dependent on us. We are dependent on him. He is not an interruption in our work. He is the purpose of it. He is not an outsider in our business. He is part of it. We are not doing him a favor by serving him. He is doing us a favor by giving us an opportunity to do so. </a:t>
            </a:r>
            <a:r>
              <a:rPr lang="en-US" dirty="0" smtClean="0"/>
              <a:t>“</a:t>
            </a:r>
          </a:p>
          <a:p>
            <a:endParaRPr lang="en-US" dirty="0" smtClean="0"/>
          </a:p>
          <a:p>
            <a:pPr>
              <a:buNone/>
            </a:pPr>
            <a:r>
              <a:rPr lang="en-US" dirty="0" smtClean="0"/>
              <a:t>                                                    </a:t>
            </a:r>
            <a:r>
              <a:rPr lang="en-US" i="1" dirty="0" smtClean="0"/>
              <a:t>Mahatma </a:t>
            </a:r>
            <a:r>
              <a:rPr lang="en-US" i="1" dirty="0"/>
              <a:t>Gandhi</a:t>
            </a:r>
            <a:endParaRPr lang="en-US" dirty="0"/>
          </a:p>
        </p:txBody>
      </p:sp>
      <p:pic>
        <p:nvPicPr>
          <p:cNvPr id="4" name="Picture 3" descr="counter.jpg"/>
          <p:cNvPicPr>
            <a:picLocks noChangeAspect="1"/>
          </p:cNvPicPr>
          <p:nvPr/>
        </p:nvPicPr>
        <p:blipFill>
          <a:blip r:embed="rId2" cstate="print"/>
          <a:stretch>
            <a:fillRect/>
          </a:stretch>
        </p:blipFill>
        <p:spPr>
          <a:xfrm>
            <a:off x="1905000" y="0"/>
            <a:ext cx="5943600" cy="2209800"/>
          </a:xfrm>
          <a:prstGeom prst="rect">
            <a:avLst/>
          </a:prstGeom>
        </p:spPr>
      </p:pic>
      <p:sp>
        <p:nvSpPr>
          <p:cNvPr id="5" name="Footer Placeholder 4"/>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You must develop “User Driven Policies” for the Library and its users, rather than “Driving the Users Away”. </a:t>
            </a:r>
          </a:p>
          <a:p>
            <a:r>
              <a:rPr lang="en-US" dirty="0" smtClean="0"/>
              <a:t>Do involve the library users’ community for their suggestions and inputs before </a:t>
            </a:r>
            <a:r>
              <a:rPr lang="en-US" dirty="0" err="1" smtClean="0"/>
              <a:t>finalising</a:t>
            </a:r>
            <a:r>
              <a:rPr lang="en-US" dirty="0" smtClean="0"/>
              <a:t> a policy meant to be implemented for them.</a:t>
            </a:r>
          </a:p>
          <a:p>
            <a:endParaRPr lang="en-US" dirty="0"/>
          </a:p>
        </p:txBody>
      </p:sp>
      <p:sp>
        <p:nvSpPr>
          <p:cNvPr id="4" name="Oval 3"/>
          <p:cNvSpPr/>
          <p:nvPr/>
        </p:nvSpPr>
        <p:spPr>
          <a:xfrm>
            <a:off x="0" y="457200"/>
            <a:ext cx="9144000" cy="9906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Way 10 </a:t>
            </a:r>
            <a:r>
              <a:rPr lang="en-US" dirty="0" smtClean="0"/>
              <a:t>: Develop User Driven Policies for Your Library	</a:t>
            </a:r>
            <a:endParaRPr lang="en-US" dirty="0"/>
          </a:p>
        </p:txBody>
      </p:sp>
      <p:pic>
        <p:nvPicPr>
          <p:cNvPr id="5" name="Picture 4" descr="userdriven.jpg"/>
          <p:cNvPicPr>
            <a:picLocks noChangeAspect="1"/>
          </p:cNvPicPr>
          <p:nvPr/>
        </p:nvPicPr>
        <p:blipFill>
          <a:blip r:embed="rId2" cstate="print"/>
          <a:stretch>
            <a:fillRect/>
          </a:stretch>
        </p:blipFill>
        <p:spPr>
          <a:xfrm>
            <a:off x="1219200" y="5029200"/>
            <a:ext cx="7010400" cy="1828800"/>
          </a:xfrm>
          <a:prstGeom prst="rect">
            <a:avLst/>
          </a:prstGeom>
        </p:spPr>
      </p:pic>
      <p:sp>
        <p:nvSpPr>
          <p:cNvPr id="6" name="Footer Placeholder 5"/>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0" y="1295400"/>
            <a:ext cx="9144000" cy="5562600"/>
          </a:xfrm>
        </p:spPr>
        <p:txBody>
          <a:bodyPr/>
          <a:lstStyle/>
          <a:p>
            <a:r>
              <a:rPr lang="en-US" dirty="0" smtClean="0"/>
              <a:t>From the traditional Reference Services, the Libraries must develop the Digital Reference Services/Live Virtual Reference Services to the Users.</a:t>
            </a:r>
          </a:p>
          <a:p>
            <a:r>
              <a:rPr lang="en-US" dirty="0" smtClean="0"/>
              <a:t>IFLA Digital Reference Guidelines is available at </a:t>
            </a:r>
            <a:r>
              <a:rPr lang="en-US" sz="1800" dirty="0" smtClean="0"/>
              <a:t>https://www.ifla.org/files/assets/reference-and-information-services/publications/ifla-digital-reference-guidelines-en.pdf</a:t>
            </a:r>
          </a:p>
          <a:p>
            <a:endParaRPr lang="en-US" dirty="0"/>
          </a:p>
        </p:txBody>
      </p:sp>
      <p:sp>
        <p:nvSpPr>
          <p:cNvPr id="5" name="Oval 4"/>
          <p:cNvSpPr/>
          <p:nvPr/>
        </p:nvSpPr>
        <p:spPr>
          <a:xfrm>
            <a:off x="0" y="0"/>
            <a:ext cx="8763000" cy="12192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Way 11 </a:t>
            </a:r>
            <a:r>
              <a:rPr lang="en-US" dirty="0" smtClean="0"/>
              <a:t>: Build a Digital Reference Services to the Users</a:t>
            </a:r>
            <a:endParaRPr lang="en-US" dirty="0"/>
          </a:p>
        </p:txBody>
      </p:sp>
      <p:pic>
        <p:nvPicPr>
          <p:cNvPr id="6" name="Picture 5" descr="reference.jpg"/>
          <p:cNvPicPr>
            <a:picLocks noChangeAspect="1"/>
          </p:cNvPicPr>
          <p:nvPr/>
        </p:nvPicPr>
        <p:blipFill>
          <a:blip r:embed="rId2" cstate="print"/>
          <a:stretch>
            <a:fillRect/>
          </a:stretch>
        </p:blipFill>
        <p:spPr>
          <a:xfrm>
            <a:off x="304800" y="4572000"/>
            <a:ext cx="8305800" cy="2286000"/>
          </a:xfrm>
          <a:prstGeom prst="rect">
            <a:avLst/>
          </a:prstGeom>
        </p:spPr>
      </p:pic>
      <p:sp>
        <p:nvSpPr>
          <p:cNvPr id="7" name="Footer Placeholder 6"/>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6" name="Content Placeholder 5" descr="askus.jpeg"/>
          <p:cNvPicPr>
            <a:picLocks noGrp="1" noChangeAspect="1"/>
          </p:cNvPicPr>
          <p:nvPr>
            <p:ph sz="quarter" idx="1"/>
          </p:nvPr>
        </p:nvPicPr>
        <p:blipFill>
          <a:blip r:embed="rId2" cstate="print"/>
          <a:stretch>
            <a:fillRect/>
          </a:stretch>
        </p:blipFill>
        <p:spPr>
          <a:xfrm>
            <a:off x="2590800" y="1752600"/>
            <a:ext cx="3822700" cy="2387600"/>
          </a:xfrm>
        </p:spPr>
      </p:pic>
      <p:sp>
        <p:nvSpPr>
          <p:cNvPr id="5" name="Oval 4"/>
          <p:cNvSpPr/>
          <p:nvPr/>
        </p:nvSpPr>
        <p:spPr>
          <a:xfrm>
            <a:off x="381000" y="228600"/>
            <a:ext cx="8153400" cy="9144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Way 12 </a:t>
            </a:r>
            <a:r>
              <a:rPr lang="en-US" dirty="0" smtClean="0"/>
              <a:t>: Introduce “ASK US” Service for the Library Users</a:t>
            </a:r>
            <a:endParaRPr lang="en-US" dirty="0"/>
          </a:p>
        </p:txBody>
      </p:sp>
      <p:pic>
        <p:nvPicPr>
          <p:cNvPr id="7" name="Picture 6" descr="askus1.jpg"/>
          <p:cNvPicPr>
            <a:picLocks noChangeAspect="1"/>
          </p:cNvPicPr>
          <p:nvPr/>
        </p:nvPicPr>
        <p:blipFill>
          <a:blip r:embed="rId3" cstate="print"/>
          <a:stretch>
            <a:fillRect/>
          </a:stretch>
        </p:blipFill>
        <p:spPr>
          <a:xfrm>
            <a:off x="3505200" y="4876800"/>
            <a:ext cx="2286000" cy="1514475"/>
          </a:xfrm>
          <a:prstGeom prst="rect">
            <a:avLst/>
          </a:prstGeom>
        </p:spPr>
      </p:pic>
      <p:sp>
        <p:nvSpPr>
          <p:cNvPr id="8" name="Rounded Rectangle 7"/>
          <p:cNvSpPr/>
          <p:nvPr/>
        </p:nvSpPr>
        <p:spPr>
          <a:xfrm>
            <a:off x="0" y="1828800"/>
            <a:ext cx="2209800" cy="2362200"/>
          </a:xfrm>
          <a:prstGeom prst="roundRect">
            <a:avLst/>
          </a:prstGeom>
          <a:solidFill>
            <a:srgbClr val="FFC00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Encourage the Users to Ask the Questions and to get replies to their queries</a:t>
            </a:r>
            <a:endParaRPr lang="en-US" dirty="0"/>
          </a:p>
        </p:txBody>
      </p:sp>
      <p:sp>
        <p:nvSpPr>
          <p:cNvPr id="9" name="Footer Placeholder 8"/>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1026" name="Picture 2"/>
          <p:cNvPicPr>
            <a:picLocks noGrp="1" noChangeAspect="1" noChangeArrowheads="1"/>
          </p:cNvPicPr>
          <p:nvPr>
            <p:ph sz="quarter" idx="1"/>
          </p:nvPr>
        </p:nvPicPr>
        <p:blipFill>
          <a:blip r:embed="rId2" cstate="print"/>
          <a:srcRect/>
          <a:stretch>
            <a:fillRect/>
          </a:stretch>
        </p:blipFill>
        <p:spPr bwMode="auto">
          <a:xfrm>
            <a:off x="609600" y="2667000"/>
            <a:ext cx="4495800" cy="3962400"/>
          </a:xfrm>
          <a:prstGeom prst="rect">
            <a:avLst/>
          </a:prstGeom>
          <a:noFill/>
          <a:ln w="9525">
            <a:noFill/>
            <a:miter lim="800000"/>
            <a:headEnd/>
            <a:tailEnd/>
          </a:ln>
          <a:effectLst/>
        </p:spPr>
      </p:pic>
      <p:sp>
        <p:nvSpPr>
          <p:cNvPr id="4" name="Oval 3"/>
          <p:cNvSpPr/>
          <p:nvPr/>
        </p:nvSpPr>
        <p:spPr>
          <a:xfrm>
            <a:off x="304800" y="228600"/>
            <a:ext cx="8382000" cy="10668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Way 13 : </a:t>
            </a:r>
            <a:r>
              <a:rPr lang="en-US" dirty="0" err="1" smtClean="0"/>
              <a:t>Appification</a:t>
            </a:r>
            <a:r>
              <a:rPr lang="en-US" dirty="0" smtClean="0"/>
              <a:t> of  Library Services</a:t>
            </a:r>
            <a:endParaRPr lang="en-US" dirty="0"/>
          </a:p>
        </p:txBody>
      </p:sp>
      <p:sp>
        <p:nvSpPr>
          <p:cNvPr id="6" name="Rectangle 5"/>
          <p:cNvSpPr/>
          <p:nvPr/>
        </p:nvSpPr>
        <p:spPr>
          <a:xfrm>
            <a:off x="1447800" y="1600200"/>
            <a:ext cx="65532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The mobile apps be developed for various library services, facilities and resources which would facilitate a better </a:t>
            </a:r>
            <a:r>
              <a:rPr lang="en-US" dirty="0" err="1" smtClean="0"/>
              <a:t>utilisation</a:t>
            </a:r>
            <a:r>
              <a:rPr lang="en-US" dirty="0" smtClean="0"/>
              <a:t> by the library users. There are not many mobile apps for libraries available.</a:t>
            </a:r>
            <a:endParaRPr lang="en-US" dirty="0"/>
          </a:p>
        </p:txBody>
      </p:sp>
      <p:pic>
        <p:nvPicPr>
          <p:cNvPr id="7" name="Picture 6" descr="mobileapp.jpg"/>
          <p:cNvPicPr>
            <a:picLocks noChangeAspect="1"/>
          </p:cNvPicPr>
          <p:nvPr/>
        </p:nvPicPr>
        <p:blipFill>
          <a:blip r:embed="rId3" cstate="print"/>
          <a:stretch>
            <a:fillRect/>
          </a:stretch>
        </p:blipFill>
        <p:spPr>
          <a:xfrm>
            <a:off x="5257800" y="3429000"/>
            <a:ext cx="1743075" cy="2619375"/>
          </a:xfrm>
          <a:prstGeom prst="rect">
            <a:avLst/>
          </a:prstGeom>
        </p:spPr>
      </p:pic>
      <p:pic>
        <p:nvPicPr>
          <p:cNvPr id="8" name="Picture 7" descr="mobileapp1.jpg"/>
          <p:cNvPicPr>
            <a:picLocks noChangeAspect="1"/>
          </p:cNvPicPr>
          <p:nvPr/>
        </p:nvPicPr>
        <p:blipFill>
          <a:blip r:embed="rId4" cstate="print"/>
          <a:stretch>
            <a:fillRect/>
          </a:stretch>
        </p:blipFill>
        <p:spPr>
          <a:xfrm>
            <a:off x="7086600" y="3429000"/>
            <a:ext cx="1743075" cy="2619375"/>
          </a:xfrm>
          <a:prstGeom prst="rect">
            <a:avLst/>
          </a:prstGeom>
        </p:spPr>
      </p:pic>
      <p:sp>
        <p:nvSpPr>
          <p:cNvPr id="9" name="Footer Placeholder 8"/>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lstStyle/>
          <a:p>
            <a:r>
              <a:rPr lang="en-US" dirty="0" smtClean="0"/>
              <a:t>Besides conducting surveys (online/manual), the mobile apps may be developed to receive quick feedback from the users. The bulk </a:t>
            </a:r>
            <a:r>
              <a:rPr lang="en-US" dirty="0" err="1" smtClean="0"/>
              <a:t>sms</a:t>
            </a:r>
            <a:r>
              <a:rPr lang="en-US" dirty="0" smtClean="0"/>
              <a:t> services are available now at much economical rates. </a:t>
            </a:r>
          </a:p>
          <a:p>
            <a:endParaRPr lang="en-US" dirty="0" smtClean="0"/>
          </a:p>
          <a:p>
            <a:endParaRPr lang="en-US" dirty="0" smtClean="0"/>
          </a:p>
          <a:p>
            <a:endParaRPr lang="en-US" dirty="0"/>
          </a:p>
        </p:txBody>
      </p:sp>
      <p:sp>
        <p:nvSpPr>
          <p:cNvPr id="4" name="Oval 3"/>
          <p:cNvSpPr/>
          <p:nvPr/>
        </p:nvSpPr>
        <p:spPr>
          <a:xfrm>
            <a:off x="0" y="381000"/>
            <a:ext cx="8915400" cy="10668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Way 14 </a:t>
            </a:r>
            <a:r>
              <a:rPr lang="en-US" dirty="0" smtClean="0"/>
              <a:t>: Develop  Tools to Receive Feedback from the Users</a:t>
            </a:r>
            <a:endParaRPr lang="en-US" dirty="0"/>
          </a:p>
        </p:txBody>
      </p:sp>
      <p:sp>
        <p:nvSpPr>
          <p:cNvPr id="5" name="Footer Placeholder 4"/>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a:xfrm>
            <a:off x="0" y="1524000"/>
            <a:ext cx="9144000" cy="5334000"/>
          </a:xfrm>
        </p:spPr>
        <p:txBody>
          <a:bodyPr/>
          <a:lstStyle/>
          <a:p>
            <a:r>
              <a:rPr lang="en-US" dirty="0" smtClean="0"/>
              <a:t>The library guiding, </a:t>
            </a:r>
            <a:r>
              <a:rPr lang="en-US" dirty="0" err="1" smtClean="0"/>
              <a:t>signages</a:t>
            </a:r>
            <a:r>
              <a:rPr lang="en-US" dirty="0" smtClean="0"/>
              <a:t>, display lighting, sign technology, graphic panels and branded library materials enhances the user experience. These are inexpensive ways which makes lasting impressions.</a:t>
            </a:r>
          </a:p>
          <a:p>
            <a:r>
              <a:rPr lang="en-US" dirty="0" smtClean="0"/>
              <a:t>The main collection areas, the staff areas, the study areas can be marked distinctively with them.</a:t>
            </a:r>
            <a:endParaRPr lang="en-US" dirty="0"/>
          </a:p>
        </p:txBody>
      </p:sp>
      <p:sp>
        <p:nvSpPr>
          <p:cNvPr id="5" name="Oval 4"/>
          <p:cNvSpPr/>
          <p:nvPr/>
        </p:nvSpPr>
        <p:spPr>
          <a:xfrm>
            <a:off x="0" y="228600"/>
            <a:ext cx="8915400" cy="12954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Way 15 : Use of </a:t>
            </a:r>
            <a:r>
              <a:rPr lang="en-US" sz="3200" dirty="0" err="1" smtClean="0"/>
              <a:t>Signages</a:t>
            </a:r>
            <a:r>
              <a:rPr lang="en-US" sz="3200" dirty="0" smtClean="0"/>
              <a:t>, Graphic Panels, etc in a Library </a:t>
            </a:r>
            <a:endParaRPr lang="en-US" sz="3200" dirty="0"/>
          </a:p>
        </p:txBody>
      </p:sp>
      <p:pic>
        <p:nvPicPr>
          <p:cNvPr id="7" name="Picture 6" descr="signage.jpg"/>
          <p:cNvPicPr>
            <a:picLocks noChangeAspect="1"/>
          </p:cNvPicPr>
          <p:nvPr/>
        </p:nvPicPr>
        <p:blipFill>
          <a:blip r:embed="rId2" cstate="print"/>
          <a:stretch>
            <a:fillRect/>
          </a:stretch>
        </p:blipFill>
        <p:spPr>
          <a:xfrm>
            <a:off x="457200" y="4495800"/>
            <a:ext cx="2495550" cy="1838325"/>
          </a:xfrm>
          <a:prstGeom prst="rect">
            <a:avLst/>
          </a:prstGeom>
        </p:spPr>
      </p:pic>
      <p:pic>
        <p:nvPicPr>
          <p:cNvPr id="8" name="Picture 7" descr="signage1.jpg"/>
          <p:cNvPicPr>
            <a:picLocks noChangeAspect="1"/>
          </p:cNvPicPr>
          <p:nvPr/>
        </p:nvPicPr>
        <p:blipFill>
          <a:blip r:embed="rId3" cstate="print"/>
          <a:stretch>
            <a:fillRect/>
          </a:stretch>
        </p:blipFill>
        <p:spPr>
          <a:xfrm>
            <a:off x="4267200" y="4648200"/>
            <a:ext cx="2619375" cy="1752600"/>
          </a:xfrm>
          <a:prstGeom prst="rect">
            <a:avLst/>
          </a:prstGeom>
        </p:spPr>
      </p:pic>
      <p:pic>
        <p:nvPicPr>
          <p:cNvPr id="9" name="Picture 8" descr="signages2.jpg"/>
          <p:cNvPicPr>
            <a:picLocks noChangeAspect="1"/>
          </p:cNvPicPr>
          <p:nvPr/>
        </p:nvPicPr>
        <p:blipFill>
          <a:blip r:embed="rId4" cstate="print"/>
          <a:stretch>
            <a:fillRect/>
          </a:stretch>
        </p:blipFill>
        <p:spPr>
          <a:xfrm>
            <a:off x="7848600" y="4648200"/>
            <a:ext cx="895350" cy="1971675"/>
          </a:xfrm>
          <a:prstGeom prst="rect">
            <a:avLst/>
          </a:prstGeom>
        </p:spPr>
      </p:pic>
      <p:sp>
        <p:nvSpPr>
          <p:cNvPr id="10" name="Footer Placeholder 9"/>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a:xfrm>
            <a:off x="457200" y="1600200"/>
            <a:ext cx="8229600" cy="5105400"/>
          </a:xfrm>
        </p:spPr>
        <p:txBody>
          <a:bodyPr/>
          <a:lstStyle/>
          <a:p>
            <a:r>
              <a:rPr lang="en-US" dirty="0" smtClean="0"/>
              <a:t>The Library needs to offer </a:t>
            </a:r>
            <a:r>
              <a:rPr lang="en-US" dirty="0" err="1" smtClean="0"/>
              <a:t>personalised</a:t>
            </a:r>
            <a:r>
              <a:rPr lang="en-US" dirty="0" smtClean="0"/>
              <a:t> services to its users on the specific areas of their interest on their own personal devices and also through email, etc.  It may include delivery of e-articles, newspaper clippings, etc.</a:t>
            </a:r>
          </a:p>
          <a:p>
            <a:pPr>
              <a:buNone/>
            </a:pPr>
            <a:endParaRPr lang="en-US" dirty="0"/>
          </a:p>
        </p:txBody>
      </p:sp>
      <p:sp>
        <p:nvSpPr>
          <p:cNvPr id="4" name="Oval 3"/>
          <p:cNvSpPr/>
          <p:nvPr/>
        </p:nvSpPr>
        <p:spPr>
          <a:xfrm>
            <a:off x="381000" y="457200"/>
            <a:ext cx="8458200" cy="8382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Way 16 : </a:t>
            </a:r>
            <a:r>
              <a:rPr lang="en-US" dirty="0" err="1" smtClean="0"/>
              <a:t>Personalised</a:t>
            </a:r>
            <a:r>
              <a:rPr lang="en-US" dirty="0" smtClean="0"/>
              <a:t>  Value Added Services to Users</a:t>
            </a:r>
            <a:endParaRPr lang="en-US" dirty="0"/>
          </a:p>
        </p:txBody>
      </p:sp>
      <p:pic>
        <p:nvPicPr>
          <p:cNvPr id="5" name="Picture 4" descr="personalised.jpg"/>
          <p:cNvPicPr>
            <a:picLocks noChangeAspect="1"/>
          </p:cNvPicPr>
          <p:nvPr/>
        </p:nvPicPr>
        <p:blipFill>
          <a:blip r:embed="rId2" cstate="print"/>
          <a:stretch>
            <a:fillRect/>
          </a:stretch>
        </p:blipFill>
        <p:spPr>
          <a:xfrm>
            <a:off x="3352800" y="5114925"/>
            <a:ext cx="2619375" cy="1743075"/>
          </a:xfrm>
          <a:prstGeom prst="rect">
            <a:avLst/>
          </a:prstGeom>
        </p:spPr>
      </p:pic>
      <p:sp>
        <p:nvSpPr>
          <p:cNvPr id="6" name="Footer Placeholder 5"/>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457200" y="1600200"/>
            <a:ext cx="8229600" cy="4953000"/>
          </a:xfrm>
        </p:spPr>
        <p:txBody>
          <a:bodyPr/>
          <a:lstStyle/>
          <a:p>
            <a:r>
              <a:rPr lang="en-US" dirty="0" smtClean="0"/>
              <a:t>The library should introduce “Library Services Alert” which may include information about the forthcoming library events, subscription to new resources, conferences in a particular subject discipline, etc. These alerts can be sent either through mobile or through emails.</a:t>
            </a:r>
          </a:p>
          <a:p>
            <a:pPr>
              <a:buNone/>
            </a:pPr>
            <a:endParaRPr lang="en-US" dirty="0" smtClean="0"/>
          </a:p>
          <a:p>
            <a:endParaRPr lang="en-US" dirty="0" smtClean="0"/>
          </a:p>
          <a:p>
            <a:endParaRPr lang="en-US" dirty="0"/>
          </a:p>
        </p:txBody>
      </p:sp>
      <p:sp>
        <p:nvSpPr>
          <p:cNvPr id="4" name="Oval 3"/>
          <p:cNvSpPr/>
          <p:nvPr/>
        </p:nvSpPr>
        <p:spPr>
          <a:xfrm>
            <a:off x="0" y="533400"/>
            <a:ext cx="9144000" cy="8382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Way 17 </a:t>
            </a:r>
            <a:r>
              <a:rPr lang="en-US" dirty="0" smtClean="0"/>
              <a:t>: Library Services Alert </a:t>
            </a:r>
            <a:endParaRPr lang="en-US" dirty="0"/>
          </a:p>
        </p:txBody>
      </p:sp>
      <p:pic>
        <p:nvPicPr>
          <p:cNvPr id="5" name="Picture 4" descr="libraryservicesalert.png"/>
          <p:cNvPicPr>
            <a:picLocks noChangeAspect="1"/>
          </p:cNvPicPr>
          <p:nvPr/>
        </p:nvPicPr>
        <p:blipFill>
          <a:blip r:embed="rId2" cstate="print"/>
          <a:stretch>
            <a:fillRect/>
          </a:stretch>
        </p:blipFill>
        <p:spPr>
          <a:xfrm>
            <a:off x="2438400" y="5257800"/>
            <a:ext cx="4314825" cy="1057275"/>
          </a:xfrm>
          <a:prstGeom prst="rect">
            <a:avLst/>
          </a:prstGeom>
        </p:spPr>
      </p:pic>
      <p:sp>
        <p:nvSpPr>
          <p:cNvPr id="6" name="Footer Placeholder 5"/>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lstStyle/>
          <a:p>
            <a:r>
              <a:rPr lang="en-US" dirty="0" smtClean="0"/>
              <a:t>The Library should introduce the “Online Recommendation System” for its </a:t>
            </a:r>
            <a:r>
              <a:rPr lang="en-US" dirty="0" err="1" smtClean="0"/>
              <a:t>bonafide</a:t>
            </a:r>
            <a:r>
              <a:rPr lang="en-US" dirty="0" smtClean="0"/>
              <a:t> users to suggest for a new item (book, journal, etc) to be added to the library collection. This would help in collection development. The link can be created on a library portal and a simple email can be sent to the Librarian by the user.</a:t>
            </a:r>
            <a:endParaRPr lang="en-US" dirty="0"/>
          </a:p>
        </p:txBody>
      </p:sp>
      <p:sp>
        <p:nvSpPr>
          <p:cNvPr id="4" name="Oval 3"/>
          <p:cNvSpPr/>
          <p:nvPr/>
        </p:nvSpPr>
        <p:spPr>
          <a:xfrm>
            <a:off x="0" y="457200"/>
            <a:ext cx="8991600" cy="9906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Ways 18 : </a:t>
            </a:r>
            <a:r>
              <a:rPr lang="en-US" dirty="0" smtClean="0"/>
              <a:t>Online Recommendation System  for adding a new item in a Library collection</a:t>
            </a:r>
            <a:endParaRPr lang="en-US" dirty="0"/>
          </a:p>
        </p:txBody>
      </p:sp>
      <p:sp>
        <p:nvSpPr>
          <p:cNvPr id="5" name="Footer Placeholder 4"/>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457200" y="1600200"/>
            <a:ext cx="8229600" cy="5257800"/>
          </a:xfrm>
        </p:spPr>
        <p:txBody>
          <a:bodyPr/>
          <a:lstStyle/>
          <a:p>
            <a:r>
              <a:rPr lang="en-US" dirty="0" smtClean="0"/>
              <a:t>There is a need to integrate the features for offering users’ feedback, rating and  the option to recommend the book from the catalogued online records of a library. It will inspire the resource discovery .</a:t>
            </a:r>
          </a:p>
          <a:p>
            <a:endParaRPr lang="en-US" dirty="0"/>
          </a:p>
        </p:txBody>
      </p:sp>
      <p:sp>
        <p:nvSpPr>
          <p:cNvPr id="4" name="Oval 3"/>
          <p:cNvSpPr/>
          <p:nvPr/>
        </p:nvSpPr>
        <p:spPr>
          <a:xfrm>
            <a:off x="533400" y="533400"/>
            <a:ext cx="8229600" cy="10668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Way 19 : Integration of Catalogued records with Feedback, Rating, Recommendation Features</a:t>
            </a:r>
            <a:endParaRPr lang="en-US" dirty="0"/>
          </a:p>
        </p:txBody>
      </p:sp>
      <p:pic>
        <p:nvPicPr>
          <p:cNvPr id="5" name="Picture 4" descr="ratethebook.jpg"/>
          <p:cNvPicPr>
            <a:picLocks noChangeAspect="1"/>
          </p:cNvPicPr>
          <p:nvPr/>
        </p:nvPicPr>
        <p:blipFill>
          <a:blip r:embed="rId2" cstate="print"/>
          <a:stretch>
            <a:fillRect/>
          </a:stretch>
        </p:blipFill>
        <p:spPr>
          <a:xfrm>
            <a:off x="914400" y="4114800"/>
            <a:ext cx="7543800" cy="2486025"/>
          </a:xfrm>
          <a:prstGeom prst="rect">
            <a:avLst/>
          </a:prstGeom>
        </p:spPr>
      </p:pic>
      <p:sp>
        <p:nvSpPr>
          <p:cNvPr id="6" name="Footer Placeholder 5"/>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6" name="Content Placeholder 5" descr="unhappy1.jpg"/>
          <p:cNvPicPr>
            <a:picLocks noGrp="1" noChangeAspect="1"/>
          </p:cNvPicPr>
          <p:nvPr>
            <p:ph sz="quarter" idx="1"/>
          </p:nvPr>
        </p:nvPicPr>
        <p:blipFill>
          <a:blip r:embed="rId2" cstate="print"/>
          <a:stretch>
            <a:fillRect/>
          </a:stretch>
        </p:blipFill>
        <p:spPr>
          <a:xfrm>
            <a:off x="3152775" y="3043237"/>
            <a:ext cx="3295650" cy="1381125"/>
          </a:xfrm>
        </p:spPr>
      </p:pic>
      <p:pic>
        <p:nvPicPr>
          <p:cNvPr id="4" name="Picture 3" descr="unhappycustomers.png"/>
          <p:cNvPicPr>
            <a:picLocks noChangeAspect="1"/>
          </p:cNvPicPr>
          <p:nvPr/>
        </p:nvPicPr>
        <p:blipFill>
          <a:blip r:embed="rId3" cstate="print"/>
          <a:stretch>
            <a:fillRect/>
          </a:stretch>
        </p:blipFill>
        <p:spPr>
          <a:xfrm>
            <a:off x="0" y="0"/>
            <a:ext cx="4648200" cy="3810000"/>
          </a:xfrm>
          <a:prstGeom prst="rect">
            <a:avLst/>
          </a:prstGeom>
        </p:spPr>
      </p:pic>
      <p:sp>
        <p:nvSpPr>
          <p:cNvPr id="5" name="Footer Placeholder 4"/>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t>
            </a:r>
            <a:endParaRPr lang="en-US" dirty="0"/>
          </a:p>
        </p:txBody>
      </p:sp>
      <p:pic>
        <p:nvPicPr>
          <p:cNvPr id="5" name="Content Placeholder 4" descr="redesigning.jpg"/>
          <p:cNvPicPr>
            <a:picLocks noGrp="1" noChangeAspect="1"/>
          </p:cNvPicPr>
          <p:nvPr>
            <p:ph sz="quarter" idx="1"/>
          </p:nvPr>
        </p:nvPicPr>
        <p:blipFill>
          <a:blip r:embed="rId2" cstate="print"/>
          <a:stretch>
            <a:fillRect/>
          </a:stretch>
        </p:blipFill>
        <p:spPr>
          <a:xfrm>
            <a:off x="0" y="4419600"/>
            <a:ext cx="2733675" cy="1666875"/>
          </a:xfrm>
        </p:spPr>
      </p:pic>
      <p:sp>
        <p:nvSpPr>
          <p:cNvPr id="4" name="Oval 3"/>
          <p:cNvSpPr/>
          <p:nvPr/>
        </p:nvSpPr>
        <p:spPr>
          <a:xfrm>
            <a:off x="0" y="533400"/>
            <a:ext cx="9144000" cy="10668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Way 20 </a:t>
            </a:r>
            <a:r>
              <a:rPr lang="en-US" dirty="0" smtClean="0"/>
              <a:t>: Redesigning Library Spaces</a:t>
            </a:r>
            <a:endParaRPr lang="en-US" dirty="0"/>
          </a:p>
        </p:txBody>
      </p:sp>
      <p:pic>
        <p:nvPicPr>
          <p:cNvPr id="6" name="Picture 5" descr="redesigning1.jpg"/>
          <p:cNvPicPr>
            <a:picLocks noChangeAspect="1"/>
          </p:cNvPicPr>
          <p:nvPr/>
        </p:nvPicPr>
        <p:blipFill>
          <a:blip r:embed="rId3" cstate="print"/>
          <a:stretch>
            <a:fillRect/>
          </a:stretch>
        </p:blipFill>
        <p:spPr>
          <a:xfrm>
            <a:off x="2895600" y="4419600"/>
            <a:ext cx="2466975" cy="1847850"/>
          </a:xfrm>
          <a:prstGeom prst="rect">
            <a:avLst/>
          </a:prstGeom>
        </p:spPr>
      </p:pic>
      <p:pic>
        <p:nvPicPr>
          <p:cNvPr id="7" name="Picture 6" descr="redesigning2.jpg"/>
          <p:cNvPicPr>
            <a:picLocks noChangeAspect="1"/>
          </p:cNvPicPr>
          <p:nvPr/>
        </p:nvPicPr>
        <p:blipFill>
          <a:blip r:embed="rId4" cstate="print"/>
          <a:stretch>
            <a:fillRect/>
          </a:stretch>
        </p:blipFill>
        <p:spPr>
          <a:xfrm>
            <a:off x="5334000" y="4495800"/>
            <a:ext cx="2809875" cy="1628775"/>
          </a:xfrm>
          <a:prstGeom prst="rect">
            <a:avLst/>
          </a:prstGeom>
        </p:spPr>
      </p:pic>
      <p:sp>
        <p:nvSpPr>
          <p:cNvPr id="8" name="Rounded Rectangle 7"/>
          <p:cNvSpPr/>
          <p:nvPr/>
        </p:nvSpPr>
        <p:spPr>
          <a:xfrm>
            <a:off x="381000" y="1676400"/>
            <a:ext cx="8534400" cy="12192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Makerspaces</a:t>
            </a:r>
            <a:r>
              <a:rPr lang="en-US" dirty="0" smtClean="0"/>
              <a:t> (Experimentation Labs), Recording Studios, Interaction Halls, Library Cafes</a:t>
            </a:r>
            <a:endParaRPr lang="en-US" dirty="0"/>
          </a:p>
        </p:txBody>
      </p:sp>
      <p:sp>
        <p:nvSpPr>
          <p:cNvPr id="9" name="Footer Placeholder 8"/>
          <p:cNvSpPr>
            <a:spLocks noGrp="1"/>
          </p:cNvSpPr>
          <p:nvPr>
            <p:ph type="ftr" sz="quarter" idx="11"/>
          </p:nvPr>
        </p:nvSpPr>
        <p:spPr/>
        <p:txBody>
          <a:bodyPr/>
          <a:lstStyle/>
          <a:p>
            <a:r>
              <a:rPr lang="en-US" smtClean="0"/>
              <a:t>NACLIN 2018, Oct 4-6, 2018</a:t>
            </a:r>
            <a:endParaRPr lang="en-US"/>
          </a:p>
        </p:txBody>
      </p:sp>
      <p:pic>
        <p:nvPicPr>
          <p:cNvPr id="10" name="Picture 9" descr="librarycafe.jpg"/>
          <p:cNvPicPr>
            <a:picLocks noChangeAspect="1"/>
          </p:cNvPicPr>
          <p:nvPr/>
        </p:nvPicPr>
        <p:blipFill>
          <a:blip r:embed="rId5" cstate="print"/>
          <a:stretch>
            <a:fillRect/>
          </a:stretch>
        </p:blipFill>
        <p:spPr>
          <a:xfrm>
            <a:off x="1371600" y="3200400"/>
            <a:ext cx="5867400" cy="1066800"/>
          </a:xfrm>
          <a:prstGeom prst="rect">
            <a:avLst/>
          </a:prstGeom>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a:xfrm>
            <a:off x="457200" y="1219200"/>
            <a:ext cx="8229600" cy="5257800"/>
          </a:xfrm>
        </p:spPr>
        <p:txBody>
          <a:bodyPr/>
          <a:lstStyle/>
          <a:p>
            <a:r>
              <a:rPr lang="en-US" dirty="0" smtClean="0"/>
              <a:t>The Library must take an initiative to create Blogs and </a:t>
            </a:r>
            <a:r>
              <a:rPr lang="en-US" dirty="0" err="1" smtClean="0"/>
              <a:t>Wikipedias</a:t>
            </a:r>
            <a:r>
              <a:rPr lang="en-US" dirty="0" smtClean="0"/>
              <a:t> on the subjects of interest involving the users (Students, Faculty members). This would lead to knowledge sharing. A specific library staff should be assigned the work for coordination and content writing. </a:t>
            </a:r>
          </a:p>
          <a:p>
            <a:r>
              <a:rPr lang="en-US" dirty="0" smtClean="0"/>
              <a:t>Library should also create its own library blog.</a:t>
            </a:r>
          </a:p>
          <a:p>
            <a:endParaRPr lang="en-US" dirty="0"/>
          </a:p>
        </p:txBody>
      </p:sp>
      <p:sp>
        <p:nvSpPr>
          <p:cNvPr id="4" name="Oval 3"/>
          <p:cNvSpPr/>
          <p:nvPr/>
        </p:nvSpPr>
        <p:spPr>
          <a:xfrm>
            <a:off x="0" y="228600"/>
            <a:ext cx="9144000" cy="9906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Way 21 </a:t>
            </a:r>
            <a:r>
              <a:rPr lang="en-US" dirty="0" smtClean="0"/>
              <a:t>: Creation of Blogs, </a:t>
            </a:r>
            <a:r>
              <a:rPr lang="en-US" dirty="0" err="1" smtClean="0"/>
              <a:t>Wikipedias</a:t>
            </a:r>
            <a:endParaRPr lang="en-US" dirty="0"/>
          </a:p>
        </p:txBody>
      </p:sp>
      <p:pic>
        <p:nvPicPr>
          <p:cNvPr id="5" name="Picture 4" descr="libraryblog.jpg"/>
          <p:cNvPicPr>
            <a:picLocks noChangeAspect="1"/>
          </p:cNvPicPr>
          <p:nvPr/>
        </p:nvPicPr>
        <p:blipFill>
          <a:blip r:embed="rId2" cstate="print"/>
          <a:stretch>
            <a:fillRect/>
          </a:stretch>
        </p:blipFill>
        <p:spPr>
          <a:xfrm>
            <a:off x="152400" y="5486400"/>
            <a:ext cx="4667250" cy="981075"/>
          </a:xfrm>
          <a:prstGeom prst="rect">
            <a:avLst/>
          </a:prstGeom>
        </p:spPr>
      </p:pic>
      <p:pic>
        <p:nvPicPr>
          <p:cNvPr id="6" name="Picture 5" descr="libraryblog1.jpg"/>
          <p:cNvPicPr>
            <a:picLocks noChangeAspect="1"/>
          </p:cNvPicPr>
          <p:nvPr/>
        </p:nvPicPr>
        <p:blipFill>
          <a:blip r:embed="rId3" cstate="print"/>
          <a:stretch>
            <a:fillRect/>
          </a:stretch>
        </p:blipFill>
        <p:spPr>
          <a:xfrm>
            <a:off x="5105400" y="5486399"/>
            <a:ext cx="3733800" cy="1143001"/>
          </a:xfrm>
          <a:prstGeom prst="rect">
            <a:avLst/>
          </a:prstGeom>
        </p:spPr>
      </p:pic>
      <p:sp>
        <p:nvSpPr>
          <p:cNvPr id="7" name="Footer Placeholder 6"/>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lstStyle/>
          <a:p>
            <a:r>
              <a:rPr lang="en-US" dirty="0" smtClean="0"/>
              <a:t>Library should hold Faculty/Students interaction meet  in order to enhance better learning and to know about the gap areas in content delivery  wherein library can play a role.</a:t>
            </a:r>
          </a:p>
          <a:p>
            <a:endParaRPr lang="en-US" dirty="0"/>
          </a:p>
        </p:txBody>
      </p:sp>
      <p:sp>
        <p:nvSpPr>
          <p:cNvPr id="4" name="Oval 3"/>
          <p:cNvSpPr/>
          <p:nvPr/>
        </p:nvSpPr>
        <p:spPr>
          <a:xfrm>
            <a:off x="0" y="457200"/>
            <a:ext cx="9144000" cy="9144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Way 22 : Faculty/Students Interaction Meet	</a:t>
            </a:r>
            <a:endParaRPr lang="en-US" dirty="0"/>
          </a:p>
        </p:txBody>
      </p:sp>
      <p:pic>
        <p:nvPicPr>
          <p:cNvPr id="5" name="Picture 4" descr="facultyinteraction.jpg"/>
          <p:cNvPicPr>
            <a:picLocks noChangeAspect="1"/>
          </p:cNvPicPr>
          <p:nvPr/>
        </p:nvPicPr>
        <p:blipFill>
          <a:blip r:embed="rId2" cstate="print"/>
          <a:stretch>
            <a:fillRect/>
          </a:stretch>
        </p:blipFill>
        <p:spPr>
          <a:xfrm>
            <a:off x="1295400" y="4572000"/>
            <a:ext cx="2286000" cy="1524000"/>
          </a:xfrm>
          <a:prstGeom prst="rect">
            <a:avLst/>
          </a:prstGeom>
        </p:spPr>
      </p:pic>
      <p:pic>
        <p:nvPicPr>
          <p:cNvPr id="6" name="Picture 5" descr="facultyinteraction1.jpg"/>
          <p:cNvPicPr>
            <a:picLocks noChangeAspect="1"/>
          </p:cNvPicPr>
          <p:nvPr/>
        </p:nvPicPr>
        <p:blipFill>
          <a:blip r:embed="rId3" cstate="print"/>
          <a:stretch>
            <a:fillRect/>
          </a:stretch>
        </p:blipFill>
        <p:spPr>
          <a:xfrm>
            <a:off x="4953000" y="4572000"/>
            <a:ext cx="2800350" cy="1638300"/>
          </a:xfrm>
          <a:prstGeom prst="rect">
            <a:avLst/>
          </a:prstGeom>
        </p:spPr>
      </p:pic>
      <p:sp>
        <p:nvSpPr>
          <p:cNvPr id="7" name="Footer Placeholder 6"/>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dirty="0" smtClean="0"/>
              <a:t>The Library, </a:t>
            </a:r>
            <a:r>
              <a:rPr lang="en-US" dirty="0" err="1" smtClean="0"/>
              <a:t>epicentre</a:t>
            </a:r>
            <a:r>
              <a:rPr lang="en-US" dirty="0" smtClean="0"/>
              <a:t> of connections, must </a:t>
            </a:r>
            <a:r>
              <a:rPr lang="en-US" dirty="0" err="1" smtClean="0"/>
              <a:t>organise</a:t>
            </a:r>
            <a:r>
              <a:rPr lang="en-US" dirty="0" smtClean="0"/>
              <a:t> special talks, sessions on topics of varied interest including Career </a:t>
            </a:r>
            <a:r>
              <a:rPr lang="en-US" dirty="0" err="1" smtClean="0"/>
              <a:t>Counselling</a:t>
            </a:r>
            <a:r>
              <a:rPr lang="en-US" dirty="0" smtClean="0"/>
              <a:t>, soft skills training for the students, and other subjects on which the users may feel interested to attend.</a:t>
            </a:r>
          </a:p>
          <a:p>
            <a:r>
              <a:rPr lang="en-US" dirty="0" smtClean="0"/>
              <a:t>The KYC details will be helpful in deciding about the topics in which the users are interested in to attend. The intimation should be sent to the specified users only</a:t>
            </a:r>
            <a:endParaRPr lang="en-US" dirty="0"/>
          </a:p>
        </p:txBody>
      </p:sp>
      <p:sp>
        <p:nvSpPr>
          <p:cNvPr id="4" name="Oval 3"/>
          <p:cNvSpPr/>
          <p:nvPr/>
        </p:nvSpPr>
        <p:spPr>
          <a:xfrm>
            <a:off x="0" y="0"/>
            <a:ext cx="9144000" cy="14478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Way 23 </a:t>
            </a:r>
            <a:r>
              <a:rPr lang="en-US" dirty="0" smtClean="0"/>
              <a:t>: To hold special talks,  training  on varied subject areas for targeted  user’s community </a:t>
            </a:r>
            <a:endParaRPr lang="en-US" dirty="0"/>
          </a:p>
        </p:txBody>
      </p:sp>
      <p:sp>
        <p:nvSpPr>
          <p:cNvPr id="5" name="Footer Placeholder 4"/>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The Library should encourage the best use of library services and must </a:t>
            </a:r>
            <a:r>
              <a:rPr lang="en-US" dirty="0" err="1" smtClean="0"/>
              <a:t>organise</a:t>
            </a:r>
            <a:r>
              <a:rPr lang="en-US" dirty="0" smtClean="0"/>
              <a:t> events to facilitate the best library users who have taken the maximum books in a year, the user who has walked into the library maximum number of times during a year. A small get-together can be </a:t>
            </a:r>
            <a:r>
              <a:rPr lang="en-US" dirty="0" err="1" smtClean="0"/>
              <a:t>organised</a:t>
            </a:r>
            <a:r>
              <a:rPr lang="en-US" dirty="0" smtClean="0"/>
              <a:t>  and on such a occasion a talk, presentation from an invited speaker can also be held.</a:t>
            </a:r>
            <a:endParaRPr lang="en-US" dirty="0"/>
          </a:p>
        </p:txBody>
      </p:sp>
      <p:sp>
        <p:nvSpPr>
          <p:cNvPr id="4" name="Oval 3"/>
          <p:cNvSpPr/>
          <p:nvPr/>
        </p:nvSpPr>
        <p:spPr>
          <a:xfrm>
            <a:off x="533400" y="228600"/>
            <a:ext cx="7772400" cy="12954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Way 24 </a:t>
            </a:r>
            <a:r>
              <a:rPr lang="en-US" dirty="0" smtClean="0"/>
              <a:t>: Facilitate the Best Library Users  </a:t>
            </a:r>
            <a:endParaRPr lang="en-US" dirty="0"/>
          </a:p>
        </p:txBody>
      </p:sp>
      <p:sp>
        <p:nvSpPr>
          <p:cNvPr id="5" name="Footer Placeholder 4"/>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smtClean="0"/>
              <a:t>NACLIN 2018, Oct 4-6, 2018</a:t>
            </a:r>
            <a:endParaRPr lang="en-US"/>
          </a:p>
        </p:txBody>
      </p:sp>
      <p:sp>
        <p:nvSpPr>
          <p:cNvPr id="4" name="Content Placeholder 3"/>
          <p:cNvSpPr>
            <a:spLocks noGrp="1"/>
          </p:cNvSpPr>
          <p:nvPr>
            <p:ph sz="quarter" idx="1"/>
          </p:nvPr>
        </p:nvSpPr>
        <p:spPr>
          <a:xfrm>
            <a:off x="914400" y="1752600"/>
            <a:ext cx="7772400" cy="4267200"/>
          </a:xfrm>
        </p:spPr>
        <p:txBody>
          <a:bodyPr/>
          <a:lstStyle/>
          <a:p>
            <a:endParaRPr lang="en-US" dirty="0" smtClean="0"/>
          </a:p>
          <a:p>
            <a:r>
              <a:rPr lang="en-US" dirty="0" smtClean="0"/>
              <a:t>The Libraries should  implement ISO 9001: Customer satisfaction 8.2.1 </a:t>
            </a:r>
          </a:p>
          <a:p>
            <a:r>
              <a:rPr lang="en-US" dirty="0" smtClean="0"/>
              <a:t>It will ensure that the adequate measures are taken to ensure the customer satisfaction.</a:t>
            </a:r>
          </a:p>
          <a:p>
            <a:r>
              <a:rPr lang="en-US" dirty="0" smtClean="0"/>
              <a:t>It will be a policy document which will enable the library manpower to practice it in every sphere of their services in a library environment.</a:t>
            </a:r>
          </a:p>
          <a:p>
            <a:endParaRPr lang="en-US" dirty="0"/>
          </a:p>
        </p:txBody>
      </p:sp>
      <p:sp>
        <p:nvSpPr>
          <p:cNvPr id="5" name="Oval 4"/>
          <p:cNvSpPr/>
          <p:nvPr/>
        </p:nvSpPr>
        <p:spPr>
          <a:xfrm>
            <a:off x="685800" y="381000"/>
            <a:ext cx="8001000" cy="1219200"/>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Way 25 </a:t>
            </a:r>
            <a:r>
              <a:rPr lang="en-US" sz="2800" dirty="0" smtClean="0"/>
              <a:t>:</a:t>
            </a:r>
            <a:r>
              <a:rPr lang="en-US" dirty="0" smtClean="0"/>
              <a:t> Implement ISO  for  Users’ Satisfaction in Libraries</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Acknowledgements	</a:t>
            </a:r>
            <a:endParaRPr lang="en-US" dirty="0"/>
          </a:p>
        </p:txBody>
      </p:sp>
      <p:sp>
        <p:nvSpPr>
          <p:cNvPr id="3" name="Footer Placeholder 2"/>
          <p:cNvSpPr>
            <a:spLocks noGrp="1"/>
          </p:cNvSpPr>
          <p:nvPr>
            <p:ph type="ftr" sz="quarter" idx="11"/>
          </p:nvPr>
        </p:nvSpPr>
        <p:spPr/>
        <p:txBody>
          <a:bodyPr/>
          <a:lstStyle/>
          <a:p>
            <a:r>
              <a:rPr lang="en-US" smtClean="0"/>
              <a:t>NACLIN 2018, Oct 4-6, 2018</a:t>
            </a:r>
            <a:endParaRPr lang="en-US"/>
          </a:p>
        </p:txBody>
      </p:sp>
      <p:sp>
        <p:nvSpPr>
          <p:cNvPr id="4" name="Content Placeholder 3"/>
          <p:cNvSpPr>
            <a:spLocks noGrp="1"/>
          </p:cNvSpPr>
          <p:nvPr>
            <p:ph sz="quarter" idx="1"/>
          </p:nvPr>
        </p:nvSpPr>
        <p:spPr/>
        <p:txBody>
          <a:bodyPr/>
          <a:lstStyle/>
          <a:p>
            <a:r>
              <a:rPr lang="en-US" dirty="0" smtClean="0"/>
              <a:t>Photo Courtesy : </a:t>
            </a:r>
            <a:r>
              <a:rPr lang="en-US" dirty="0" err="1" smtClean="0"/>
              <a:t>googleimages</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smtClean="0"/>
              <a:t>NACLIN 2018, Oct 4-6, 2018</a:t>
            </a:r>
            <a:endParaRPr lang="en-US"/>
          </a:p>
        </p:txBody>
      </p:sp>
      <p:sp>
        <p:nvSpPr>
          <p:cNvPr id="4" name="Content Placeholder 3"/>
          <p:cNvSpPr>
            <a:spLocks noGrp="1"/>
          </p:cNvSpPr>
          <p:nvPr>
            <p:ph sz="quarter" idx="1"/>
          </p:nvPr>
        </p:nvSpPr>
        <p:spPr/>
        <p:txBody>
          <a:bodyPr/>
          <a:lstStyle/>
          <a:p>
            <a:endParaRPr lang="en-US"/>
          </a:p>
        </p:txBody>
      </p:sp>
      <p:sp>
        <p:nvSpPr>
          <p:cNvPr id="5" name="Rectangle 4"/>
          <p:cNvSpPr/>
          <p:nvPr/>
        </p:nvSpPr>
        <p:spPr>
          <a:xfrm>
            <a:off x="762000" y="609600"/>
            <a:ext cx="7620000" cy="4953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t>SUGGESTIONS FROM DELEGATES FOR  BOOSTING USERS’ SATISFACTION IN LIBRARIES</a:t>
            </a:r>
          </a:p>
          <a:p>
            <a:pPr algn="ctr"/>
            <a:endParaRPr lang="en-US" sz="44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NACLIN 2018, Oct 4-6, 2018</a:t>
            </a:r>
            <a:endParaRPr lang="en-US"/>
          </a:p>
        </p:txBody>
      </p:sp>
      <p:sp>
        <p:nvSpPr>
          <p:cNvPr id="4" name="Content Placeholder 3"/>
          <p:cNvSpPr>
            <a:spLocks noGrp="1"/>
          </p:cNvSpPr>
          <p:nvPr>
            <p:ph sz="quarter" idx="1"/>
          </p:nvPr>
        </p:nvSpPr>
        <p:spPr>
          <a:xfrm>
            <a:off x="914400" y="1447800"/>
            <a:ext cx="7772400" cy="3886200"/>
          </a:xfrm>
        </p:spPr>
        <p:txBody>
          <a:bodyPr/>
          <a:lstStyle/>
          <a:p>
            <a:endParaRPr lang="en-US" dirty="0"/>
          </a:p>
        </p:txBody>
      </p:sp>
      <p:sp>
        <p:nvSpPr>
          <p:cNvPr id="6" name="Rectangle 5"/>
          <p:cNvSpPr/>
          <p:nvPr/>
        </p:nvSpPr>
        <p:spPr>
          <a:xfrm>
            <a:off x="838200" y="2286000"/>
            <a:ext cx="7696200" cy="341632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Arise, Awake and Stop not</a:t>
            </a:r>
          </a:p>
          <a:p>
            <a:pPr algn="ct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Till the Goal is Reached</a:t>
            </a:r>
          </a:p>
          <a:p>
            <a:pPr algn="ctr"/>
            <a:r>
              <a:rPr lang="en-US"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sz="2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Swami </a:t>
            </a:r>
            <a:r>
              <a:rPr lang="en-US" sz="28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Vivekanand</a:t>
            </a:r>
            <a:endParaRPr lang="en-US" sz="2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NACLIN 2018, Oct 4-6, 2018</a:t>
            </a:r>
            <a:endParaRPr lang="en-US"/>
          </a:p>
        </p:txBody>
      </p:sp>
      <p:sp>
        <p:nvSpPr>
          <p:cNvPr id="4" name="Content Placeholder 3"/>
          <p:cNvSpPr>
            <a:spLocks noGrp="1"/>
          </p:cNvSpPr>
          <p:nvPr>
            <p:ph sz="quarter" idx="1"/>
          </p:nvPr>
        </p:nvSpPr>
        <p:spPr/>
        <p:txBody>
          <a:bodyPr/>
          <a:lstStyle/>
          <a:p>
            <a:endParaRPr lang="en-US" dirty="0"/>
          </a:p>
        </p:txBody>
      </p:sp>
      <p:sp>
        <p:nvSpPr>
          <p:cNvPr id="5" name="Rectangle 4"/>
          <p:cNvSpPr/>
          <p:nvPr/>
        </p:nvSpPr>
        <p:spPr>
          <a:xfrm>
            <a:off x="228601" y="609601"/>
            <a:ext cx="8534400" cy="92333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endParaRPr lang="en-US"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12" name="Rectangle 11"/>
          <p:cNvSpPr/>
          <p:nvPr/>
        </p:nvSpPr>
        <p:spPr>
          <a:xfrm>
            <a:off x="2299102" y="2967335"/>
            <a:ext cx="184731" cy="923330"/>
          </a:xfrm>
          <a:prstGeom prst="rect">
            <a:avLst/>
          </a:prstGeom>
          <a:noFill/>
        </p:spPr>
        <p:txBody>
          <a:bodyPr wrap="none" lIns="91440" tIns="45720" rIns="91440" bIns="45720">
            <a:spAutoFit/>
          </a:bodyPr>
          <a:lstStyle/>
          <a:p>
            <a:pPr algn="ctr"/>
            <a:endParaRPr lang="en-US" sz="54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13" name="Rectangle 12"/>
          <p:cNvSpPr/>
          <p:nvPr/>
        </p:nvSpPr>
        <p:spPr>
          <a:xfrm>
            <a:off x="1" y="228601"/>
            <a:ext cx="8839200" cy="5078313"/>
          </a:xfrm>
          <a:prstGeom prst="rect">
            <a:avLst/>
          </a:prstGeom>
          <a:noFill/>
        </p:spPr>
        <p:txBody>
          <a:bodyPr wrap="square" lIns="91440" tIns="45720" rIns="91440" bIns="45720">
            <a:spAutoFit/>
          </a:bodyPr>
          <a:lstStyle/>
          <a:p>
            <a:pPr algn="ct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LET US TAKE A PLEDGE </a:t>
            </a:r>
          </a:p>
          <a:p>
            <a:pPr algn="ctr"/>
            <a:r>
              <a:rPr lang="en-U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TO WORK </a:t>
            </a:r>
          </a:p>
          <a:p>
            <a:pPr algn="ctr"/>
            <a:r>
              <a:rPr lang="en-U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NOT ONLY FOR </a:t>
            </a:r>
          </a:p>
          <a:p>
            <a:pPr algn="ctr"/>
            <a:r>
              <a:rPr lang="en-U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USERS’</a:t>
            </a: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SATISFACTION</a:t>
            </a:r>
          </a:p>
          <a:p>
            <a:pPr algn="ctr"/>
            <a:r>
              <a:rPr lang="en-U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BUT ALSO FOR</a:t>
            </a:r>
          </a:p>
          <a:p>
            <a:pPr algn="ct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USERS’ DELIGHT !</a:t>
            </a:r>
            <a:endPar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lstStyle/>
          <a:p>
            <a:r>
              <a:rPr lang="en-US" dirty="0"/>
              <a:t>Get closer than ever to your customers. So close that you tell them what they need well before they realize it themselves.  ~ </a:t>
            </a:r>
            <a:r>
              <a:rPr lang="en-US" i="1" dirty="0"/>
              <a:t>Steve Jobs</a:t>
            </a:r>
            <a:endParaRPr lang="en-US" dirty="0"/>
          </a:p>
        </p:txBody>
      </p:sp>
      <p:pic>
        <p:nvPicPr>
          <p:cNvPr id="4" name="Picture 3" descr="visitinguser.jpg"/>
          <p:cNvPicPr>
            <a:picLocks noChangeAspect="1"/>
          </p:cNvPicPr>
          <p:nvPr/>
        </p:nvPicPr>
        <p:blipFill>
          <a:blip r:embed="rId2" cstate="print"/>
          <a:stretch>
            <a:fillRect/>
          </a:stretch>
        </p:blipFill>
        <p:spPr>
          <a:xfrm>
            <a:off x="1219200" y="3810000"/>
            <a:ext cx="6477000" cy="2057400"/>
          </a:xfrm>
          <a:prstGeom prst="rect">
            <a:avLst/>
          </a:prstGeom>
        </p:spPr>
      </p:pic>
      <p:sp>
        <p:nvSpPr>
          <p:cNvPr id="5" name="Footer Placeholder 4"/>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NACLIN 2018, Oct 4-6, 2018</a:t>
            </a:r>
            <a:endParaRPr lang="en-US"/>
          </a:p>
        </p:txBody>
      </p:sp>
      <p:sp>
        <p:nvSpPr>
          <p:cNvPr id="4" name="Content Placeholder 3"/>
          <p:cNvSpPr>
            <a:spLocks noGrp="1"/>
          </p:cNvSpPr>
          <p:nvPr>
            <p:ph sz="quarter" idx="1"/>
          </p:nvPr>
        </p:nvSpPr>
        <p:spPr/>
        <p:txBody>
          <a:bodyPr/>
          <a:lstStyle/>
          <a:p>
            <a:endParaRPr lang="en-US" dirty="0"/>
          </a:p>
        </p:txBody>
      </p:sp>
      <p:sp>
        <p:nvSpPr>
          <p:cNvPr id="5" name="Rectangle 4"/>
          <p:cNvSpPr/>
          <p:nvPr/>
        </p:nvSpPr>
        <p:spPr>
          <a:xfrm>
            <a:off x="228600" y="381000"/>
            <a:ext cx="8686800" cy="3416320"/>
          </a:xfrm>
          <a:prstGeom prst="rect">
            <a:avLst/>
          </a:prstGeom>
          <a:noFill/>
        </p:spPr>
        <p:txBody>
          <a:bodyPr wrap="square" lIns="91440" tIns="45720" rIns="91440" bIns="45720">
            <a:spAutoFit/>
          </a:bodyPr>
          <a:lstStyle/>
          <a:p>
            <a:pPr algn="ct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Thanks for your attention and inputs</a:t>
            </a:r>
          </a:p>
          <a:p>
            <a:pPr algn="ctr"/>
            <a:r>
              <a:rPr lang="en-U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for making it an interactive session </a:t>
            </a: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a:t>
            </a:r>
            <a:endPar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libraryinthelife.jpg"/>
          <p:cNvPicPr>
            <a:picLocks noGrp="1" noChangeAspect="1"/>
          </p:cNvPicPr>
          <p:nvPr>
            <p:ph sz="quarter" idx="1"/>
          </p:nvPr>
        </p:nvPicPr>
        <p:blipFill>
          <a:blip r:embed="rId2" cstate="print"/>
          <a:stretch>
            <a:fillRect/>
          </a:stretch>
        </p:blipFill>
        <p:spPr>
          <a:xfrm>
            <a:off x="685800" y="838200"/>
            <a:ext cx="6934200" cy="4724400"/>
          </a:xfrm>
        </p:spPr>
      </p:pic>
      <p:sp>
        <p:nvSpPr>
          <p:cNvPr id="5" name="Footer Placeholder 4"/>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Customer Satisfaction </a:t>
            </a:r>
            <a:endParaRPr lang="en-US" dirty="0"/>
          </a:p>
        </p:txBody>
      </p:sp>
      <p:pic>
        <p:nvPicPr>
          <p:cNvPr id="4" name="Content Placeholder 3" descr="changing.jpg"/>
          <p:cNvPicPr>
            <a:picLocks noGrp="1" noChangeAspect="1"/>
          </p:cNvPicPr>
          <p:nvPr>
            <p:ph sz="quarter" idx="1"/>
          </p:nvPr>
        </p:nvPicPr>
        <p:blipFill>
          <a:blip r:embed="rId2" cstate="print"/>
          <a:stretch>
            <a:fillRect/>
          </a:stretch>
        </p:blipFill>
        <p:spPr>
          <a:xfrm>
            <a:off x="1905000" y="1524000"/>
            <a:ext cx="6172200" cy="1870364"/>
          </a:xfrm>
        </p:spPr>
      </p:pic>
      <p:pic>
        <p:nvPicPr>
          <p:cNvPr id="5" name="Picture 4" descr="unhappy2.jpg"/>
          <p:cNvPicPr>
            <a:picLocks noChangeAspect="1"/>
          </p:cNvPicPr>
          <p:nvPr/>
        </p:nvPicPr>
        <p:blipFill>
          <a:blip r:embed="rId3" cstate="print"/>
          <a:stretch>
            <a:fillRect/>
          </a:stretch>
        </p:blipFill>
        <p:spPr>
          <a:xfrm>
            <a:off x="2133600" y="3810000"/>
            <a:ext cx="5715000" cy="1600200"/>
          </a:xfrm>
          <a:prstGeom prst="rect">
            <a:avLst/>
          </a:prstGeom>
        </p:spPr>
      </p:pic>
      <p:sp>
        <p:nvSpPr>
          <p:cNvPr id="6" name="Footer Placeholder 5"/>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WAYS TO BOOST USERS’ SATISFACTION</a:t>
            </a:r>
            <a:endParaRPr lang="en-US" dirty="0"/>
          </a:p>
        </p:txBody>
      </p:sp>
      <p:sp>
        <p:nvSpPr>
          <p:cNvPr id="3" name="Content Placeholder 2"/>
          <p:cNvSpPr>
            <a:spLocks noGrp="1"/>
          </p:cNvSpPr>
          <p:nvPr>
            <p:ph sz="quarter" idx="1"/>
          </p:nvPr>
        </p:nvSpPr>
        <p:spPr/>
        <p:txBody>
          <a:bodyPr/>
          <a:lstStyle/>
          <a:p>
            <a:endParaRPr lang="en-US" dirty="0" smtClean="0"/>
          </a:p>
        </p:txBody>
      </p:sp>
      <p:sp>
        <p:nvSpPr>
          <p:cNvPr id="4" name="Footer Placeholder 3"/>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MEETING THE NEEDS OF LIBRARY USERS</a:t>
            </a:r>
            <a:endParaRPr lang="en-US" dirty="0"/>
          </a:p>
        </p:txBody>
      </p:sp>
      <p:sp>
        <p:nvSpPr>
          <p:cNvPr id="3" name="Content Placeholder 2"/>
          <p:cNvSpPr>
            <a:spLocks noGrp="1"/>
          </p:cNvSpPr>
          <p:nvPr>
            <p:ph sz="quarter" idx="1"/>
          </p:nvPr>
        </p:nvSpPr>
        <p:spPr/>
        <p:txBody>
          <a:bodyPr/>
          <a:lstStyle/>
          <a:p>
            <a:r>
              <a:rPr lang="en-US" dirty="0" smtClean="0"/>
              <a:t>How do you ensure that you are meeting the library and information needs of the users and potential users of your library ?</a:t>
            </a:r>
          </a:p>
          <a:p>
            <a:pPr lvl="1"/>
            <a:r>
              <a:rPr lang="en-US" dirty="0" smtClean="0"/>
              <a:t>By Instinct</a:t>
            </a:r>
          </a:p>
          <a:p>
            <a:pPr lvl="1"/>
            <a:r>
              <a:rPr lang="en-US" dirty="0" smtClean="0"/>
              <a:t>Through Years of Experience</a:t>
            </a:r>
            <a:endParaRPr lang="en-US" dirty="0"/>
          </a:p>
        </p:txBody>
      </p:sp>
      <p:sp>
        <p:nvSpPr>
          <p:cNvPr id="4" name="Footer Placeholder 3"/>
          <p:cNvSpPr>
            <a:spLocks noGrp="1"/>
          </p:cNvSpPr>
          <p:nvPr>
            <p:ph type="ftr" sz="quarter" idx="11"/>
          </p:nvPr>
        </p:nvSpPr>
        <p:spPr/>
        <p:txBody>
          <a:bodyPr/>
          <a:lstStyle/>
          <a:p>
            <a:r>
              <a:rPr lang="en-US" smtClean="0"/>
              <a:t>NACLIN 2018, Oct 4-6, 2018</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cstate="print">
            <a:extLst>
              <a:ext uri="{28A0092B-C50C-407E-A947-70E740481C1C}">
                <a14:useLocalDpi xmlns:a14="http://schemas.microsoft.com/office/drawing/2010/main" xmlns="" val="0"/>
              </a:ext>
            </a:extLst>
          </a:blip>
          <a:stretch>
            <a:fillRect/>
          </a:stretch>
        </p:blipFill>
        <p:spPr>
          <a:xfrm>
            <a:off x="990600" y="685800"/>
            <a:ext cx="7315200" cy="5334000"/>
          </a:xfrm>
        </p:spPr>
      </p:pic>
      <p:sp>
        <p:nvSpPr>
          <p:cNvPr id="5" name="Footer Placeholder 4"/>
          <p:cNvSpPr>
            <a:spLocks noGrp="1"/>
          </p:cNvSpPr>
          <p:nvPr>
            <p:ph type="ftr" sz="quarter" idx="11"/>
          </p:nvPr>
        </p:nvSpPr>
        <p:spPr/>
        <p:txBody>
          <a:bodyPr/>
          <a:lstStyle/>
          <a:p>
            <a:r>
              <a:rPr lang="en-US" smtClean="0"/>
              <a:t>NACLIN 2018, Oct 4-6, 2018</a:t>
            </a:r>
            <a:endParaRPr lang="en-US"/>
          </a:p>
        </p:txBody>
      </p:sp>
    </p:spTree>
    <p:extLst>
      <p:ext uri="{BB962C8B-B14F-4D97-AF65-F5344CB8AC3E}">
        <p14:creationId xmlns:p14="http://schemas.microsoft.com/office/powerpoint/2010/main" xmlns="" val="10820511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2935</TotalTime>
  <Words>1752</Words>
  <Application>Microsoft Office PowerPoint</Application>
  <PresentationFormat>On-screen Show (4:3)</PresentationFormat>
  <Paragraphs>147</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Equity</vt:lpstr>
      <vt:lpstr>Enhancing Users' Satisfaction in Libraries</vt:lpstr>
      <vt:lpstr>Slide 2</vt:lpstr>
      <vt:lpstr>Slide 3</vt:lpstr>
      <vt:lpstr>Slide 4</vt:lpstr>
      <vt:lpstr>Slide 5</vt:lpstr>
      <vt:lpstr>Customer Satisfaction </vt:lpstr>
      <vt:lpstr>WAYS TO BOOST USERS’ SATISFACTION</vt:lpstr>
      <vt:lpstr>MEETING THE NEEDS OF LIBRARY USERS</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vt:lpstr>
      <vt:lpstr>Slide 31</vt:lpstr>
      <vt:lpstr>Slide 32</vt:lpstr>
      <vt:lpstr>Slide 33</vt:lpstr>
      <vt:lpstr>Slide 34</vt:lpstr>
      <vt:lpstr>Slide 35</vt:lpstr>
      <vt:lpstr>Acknowledgements </vt:lpstr>
      <vt:lpstr>Slide 37</vt:lpstr>
      <vt:lpstr>Slide 38</vt:lpstr>
      <vt:lpstr>Slide 39</vt:lpstr>
      <vt:lpstr>Slide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delnet13</dc:creator>
  <cp:lastModifiedBy>hkkaul</cp:lastModifiedBy>
  <cp:revision>123</cp:revision>
  <dcterms:created xsi:type="dcterms:W3CDTF">2017-04-04T05:14:59Z</dcterms:created>
  <dcterms:modified xsi:type="dcterms:W3CDTF">2018-10-04T06:56:54Z</dcterms:modified>
</cp:coreProperties>
</file>